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4" roundtripDataSignature="AMtx7mj1FVIG5aZuIuDVACNVn2XJC1NQU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3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3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3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3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3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3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3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3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3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3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3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news.columbia.edu/content/press-room-1" TargetMode="Externa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mailto:amm2394@columbia.edu" TargetMode="Externa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mailto:ch3540@columbia.edu" TargetMode="External"/><Relationship Id="rId4" Type="http://schemas.openxmlformats.org/officeDocument/2006/relationships/hyperlink" Target="mailto:ajo13@columbia.edu" TargetMode="External"/><Relationship Id="rId5"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mailto:lt2549@cumc.columbia.edu" TargetMode="External"/><Relationship Id="rId4" Type="http://schemas.openxmlformats.org/officeDocument/2006/relationships/hyperlink" Target="mailto:cd2947@cumc.columbia.edu" TargetMode="External"/><Relationship Id="rId5"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mailto:jmb2350@columbia.edu" TargetMode="Externa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mailto:r.hornsby@columbia.edu" TargetMode="External"/><Relationship Id="rId4" Type="http://schemas.openxmlformats.org/officeDocument/2006/relationships/hyperlink" Target="mailto:ca2699@columbia.edu" TargetMode="External"/><Relationship Id="rId11" Type="http://schemas.openxmlformats.org/officeDocument/2006/relationships/image" Target="../media/image1.png"/><Relationship Id="rId10" Type="http://schemas.openxmlformats.org/officeDocument/2006/relationships/hyperlink" Target="mailto:columbianews-video@columbia.edu" TargetMode="External"/><Relationship Id="rId9" Type="http://schemas.openxmlformats.org/officeDocument/2006/relationships/hyperlink" Target="https://bit.ly/Release_form_for_individuals" TargetMode="External"/><Relationship Id="rId5" Type="http://schemas.openxmlformats.org/officeDocument/2006/relationships/hyperlink" Target="https://news.columbia.edu/press-room" TargetMode="External"/><Relationship Id="rId6" Type="http://schemas.openxmlformats.org/officeDocument/2006/relationships/hyperlink" Target="https://bit.ly/CU_Media_Permit" TargetMode="External"/><Relationship Id="rId7" Type="http://schemas.openxmlformats.org/officeDocument/2006/relationships/hyperlink" Target="https://bit.ly/COVID19_health_form" TargetMode="External"/><Relationship Id="rId8" Type="http://schemas.openxmlformats.org/officeDocument/2006/relationships/hyperlink" Target="https://bit.ly/Location_release_for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b="0" l="0" r="0" t="0"/>
          <a:stretch/>
        </p:blipFill>
        <p:spPr>
          <a:xfrm>
            <a:off x="1190" y="0"/>
            <a:ext cx="9141619" cy="775240"/>
          </a:xfrm>
          <a:prstGeom prst="rect">
            <a:avLst/>
          </a:prstGeom>
          <a:noFill/>
          <a:ln>
            <a:noFill/>
          </a:ln>
        </p:spPr>
      </p:pic>
      <p:sp>
        <p:nvSpPr>
          <p:cNvPr id="55" name="Google Shape;55;p1"/>
          <p:cNvSpPr txBox="1"/>
          <p:nvPr/>
        </p:nvSpPr>
        <p:spPr>
          <a:xfrm>
            <a:off x="1015139" y="1071750"/>
            <a:ext cx="7113722" cy="3000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Virtual Communications Lab </a:t>
            </a:r>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“Managing Media on Campus” </a:t>
            </a:r>
            <a:endParaRPr/>
          </a:p>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October 15, 2021</a:t>
            </a:r>
            <a:endParaRPr/>
          </a:p>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None/>
            </a:pPr>
            <a:r>
              <a:rPr b="0" i="0" lang="en-US" sz="1400" u="none" cap="none" strike="noStrike">
                <a:solidFill>
                  <a:srgbClr val="000000"/>
                </a:solidFill>
                <a:latin typeface="Arial"/>
                <a:ea typeface="Arial"/>
                <a:cs typeface="Arial"/>
                <a:sym typeface="Arial"/>
              </a:rPr>
              <a:t>Presented by:</a:t>
            </a:r>
            <a:endParaRPr/>
          </a:p>
          <a:p>
            <a:pPr indent="0" lvl="0" marL="0" marR="0" rtl="0" algn="l">
              <a:lnSpc>
                <a:spcPct val="100000"/>
              </a:lnSpc>
              <a:spcBef>
                <a:spcPts val="600"/>
              </a:spcBef>
              <a:spcAft>
                <a:spcPts val="0"/>
              </a:spcAft>
              <a:buNone/>
            </a:pPr>
            <a:br>
              <a:rPr b="0" i="0" lang="en-US" sz="1400" u="none" cap="none" strike="noStrike">
                <a:solidFill>
                  <a:srgbClr val="000000"/>
                </a:solidFill>
                <a:latin typeface="Arial"/>
                <a:ea typeface="Arial"/>
                <a:cs typeface="Arial"/>
                <a:sym typeface="Arial"/>
              </a:rPr>
            </a:br>
            <a:r>
              <a:rPr b="1" i="0" lang="en-US" sz="1400" u="none" cap="none" strike="noStrike">
                <a:solidFill>
                  <a:srgbClr val="0070C0"/>
                </a:solidFill>
                <a:latin typeface="Arial"/>
                <a:ea typeface="Arial"/>
                <a:cs typeface="Arial"/>
                <a:sym typeface="Arial"/>
              </a:rPr>
              <a:t>Robert Hornsby</a:t>
            </a:r>
            <a:r>
              <a:rPr b="0" i="0" lang="en-US" sz="1400" u="none" cap="none" strike="noStrike">
                <a:solidFill>
                  <a:srgbClr val="000000"/>
                </a:solidFill>
                <a:latin typeface="Arial"/>
                <a:ea typeface="Arial"/>
                <a:cs typeface="Arial"/>
                <a:sym typeface="Arial"/>
              </a:rPr>
              <a:t>, Asso. Vice Pres., Internal Communications; </a:t>
            </a:r>
            <a:endParaRPr/>
          </a:p>
          <a:p>
            <a:pPr indent="0" lvl="0" marL="0" marR="0" rtl="0" algn="l">
              <a:lnSpc>
                <a:spcPct val="100000"/>
              </a:lnSpc>
              <a:spcBef>
                <a:spcPts val="600"/>
              </a:spcBef>
              <a:spcAft>
                <a:spcPts val="0"/>
              </a:spcAft>
              <a:buNone/>
            </a:pPr>
            <a:r>
              <a:rPr b="1" i="0" lang="en-US" sz="1400" u="none" cap="none" strike="noStrike">
                <a:solidFill>
                  <a:srgbClr val="0070C0"/>
                </a:solidFill>
                <a:latin typeface="Arial"/>
                <a:ea typeface="Arial"/>
                <a:cs typeface="Arial"/>
                <a:sym typeface="Arial"/>
              </a:rPr>
              <a:t>Lucky Tran</a:t>
            </a:r>
            <a:r>
              <a:rPr b="1" i="0" lang="en-US" sz="1400" u="none" cap="none" strike="noStrike">
                <a:solidFill>
                  <a:srgbClr val="000000"/>
                </a:solidFill>
                <a:latin typeface="Arial"/>
                <a:ea typeface="Arial"/>
                <a:cs typeface="Arial"/>
                <a:sym typeface="Arial"/>
              </a:rPr>
              <a:t>, </a:t>
            </a:r>
            <a:r>
              <a:rPr b="0" i="0" lang="en-US" sz="1400" u="none" cap="none" strike="noStrike">
                <a:solidFill>
                  <a:srgbClr val="000000"/>
                </a:solidFill>
                <a:latin typeface="Arial"/>
                <a:ea typeface="Arial"/>
                <a:cs typeface="Arial"/>
                <a:sym typeface="Arial"/>
              </a:rPr>
              <a:t>Director, Science Communications &amp; Media Relations, CUIMC;</a:t>
            </a:r>
            <a:endParaRPr/>
          </a:p>
          <a:p>
            <a:pPr indent="0" lvl="0" marL="0" marR="0" rtl="0" algn="l">
              <a:lnSpc>
                <a:spcPct val="100000"/>
              </a:lnSpc>
              <a:spcBef>
                <a:spcPts val="600"/>
              </a:spcBef>
              <a:spcAft>
                <a:spcPts val="0"/>
              </a:spcAft>
              <a:buNone/>
            </a:pPr>
            <a:r>
              <a:rPr b="1" i="0" lang="en-US" sz="1400" u="none" cap="none" strike="noStrike">
                <a:solidFill>
                  <a:srgbClr val="0070C0"/>
                </a:solidFill>
                <a:latin typeface="Arial"/>
                <a:ea typeface="Arial"/>
                <a:cs typeface="Arial"/>
                <a:sym typeface="Arial"/>
              </a:rPr>
              <a:t>Emerald Currie</a:t>
            </a:r>
            <a:r>
              <a:rPr b="0" i="0" lang="en-US" sz="1400" u="none" cap="none" strike="noStrike">
                <a:solidFill>
                  <a:srgbClr val="000000"/>
                </a:solidFill>
                <a:latin typeface="Arial"/>
                <a:ea typeface="Arial"/>
                <a:cs typeface="Arial"/>
                <a:sym typeface="Arial"/>
              </a:rPr>
              <a:t>, Interim Assistant Director, Event Management</a:t>
            </a:r>
            <a:endParaRPr/>
          </a:p>
          <a:p>
            <a:pPr indent="0" lvl="0" marL="0" marR="0" rtl="0" algn="l">
              <a:lnSpc>
                <a:spcPct val="100000"/>
              </a:lnSpc>
              <a:spcBef>
                <a:spcPts val="600"/>
              </a:spcBef>
              <a:spcAft>
                <a:spcPts val="0"/>
              </a:spcAft>
              <a:buNone/>
            </a:pPr>
            <a:r>
              <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120650" rtl="0" algn="l">
              <a:lnSpc>
                <a:spcPct val="100000"/>
              </a:lnSpc>
              <a:spcBef>
                <a:spcPts val="0"/>
              </a:spcBef>
              <a:spcAft>
                <a:spcPts val="0"/>
              </a:spcAft>
              <a:buClr>
                <a:schemeClr val="dk1"/>
              </a:buClr>
              <a:buSzPts val="1700"/>
              <a:buNone/>
            </a:pPr>
            <a:r>
              <a:rPr b="1" lang="en-US" sz="1600">
                <a:solidFill>
                  <a:schemeClr val="dk1"/>
                </a:solidFill>
                <a:latin typeface="Calibri"/>
                <a:ea typeface="Calibri"/>
                <a:cs typeface="Calibri"/>
                <a:sym typeface="Calibri"/>
              </a:rPr>
              <a:t>What’s wrong? </a:t>
            </a:r>
            <a:r>
              <a:rPr b="1" lang="en-US" sz="1600">
                <a:solidFill>
                  <a:srgbClr val="0070C0"/>
                </a:solidFill>
                <a:latin typeface="Calibri"/>
                <a:ea typeface="Calibri"/>
                <a:cs typeface="Calibri"/>
                <a:sym typeface="Calibri"/>
              </a:rPr>
              <a:t>A lot of assumptions by the producer:</a:t>
            </a:r>
            <a:endParaRPr/>
          </a:p>
          <a:p>
            <a:pPr indent="0" lvl="0" marL="120650" rtl="0" algn="l">
              <a:lnSpc>
                <a:spcPct val="100000"/>
              </a:lnSpc>
              <a:spcBef>
                <a:spcPts val="0"/>
              </a:spcBef>
              <a:spcAft>
                <a:spcPts val="0"/>
              </a:spcAft>
              <a:buClr>
                <a:schemeClr val="dk1"/>
              </a:buClr>
              <a:buSzPts val="1700"/>
              <a:buNone/>
            </a:pPr>
            <a:r>
              <a:t/>
            </a:r>
            <a:endParaRPr b="1" sz="1600">
              <a:solidFill>
                <a:schemeClr val="dk1"/>
              </a:solidFill>
              <a:latin typeface="Calibri"/>
              <a:ea typeface="Calibri"/>
              <a:cs typeface="Calibri"/>
              <a:sym typeface="Calibri"/>
            </a:endParaRPr>
          </a:p>
          <a:p>
            <a:pPr indent="-336550" lvl="0" marL="457200" rtl="0" algn="l">
              <a:lnSpc>
                <a:spcPct val="100000"/>
              </a:lnSpc>
              <a:spcBef>
                <a:spcPts val="0"/>
              </a:spcBef>
              <a:spcAft>
                <a:spcPts val="0"/>
              </a:spcAft>
              <a:buClr>
                <a:schemeClr val="dk1"/>
              </a:buClr>
              <a:buSzPts val="1700"/>
              <a:buFont typeface="Calibri"/>
              <a:buChar char="●"/>
            </a:pPr>
            <a:r>
              <a:rPr lang="en-US" sz="1600">
                <a:solidFill>
                  <a:schemeClr val="dk1"/>
                </a:solidFill>
                <a:latin typeface="Calibri"/>
                <a:ea typeface="Calibri"/>
                <a:cs typeface="Calibri"/>
                <a:sym typeface="Calibri"/>
              </a:rPr>
              <a:t>That they can have campus access on extremely short notice.</a:t>
            </a:r>
            <a:endParaRPr/>
          </a:p>
          <a:p>
            <a:pPr indent="-336550" lvl="0" marL="457200" rtl="0" algn="l">
              <a:lnSpc>
                <a:spcPct val="100000"/>
              </a:lnSpc>
              <a:spcBef>
                <a:spcPts val="0"/>
              </a:spcBef>
              <a:spcAft>
                <a:spcPts val="0"/>
              </a:spcAft>
              <a:buClr>
                <a:schemeClr val="dk1"/>
              </a:buClr>
              <a:buSzPts val="1700"/>
              <a:buFont typeface="Calibri"/>
              <a:buChar char="●"/>
            </a:pPr>
            <a:r>
              <a:rPr lang="en-US" sz="1600">
                <a:solidFill>
                  <a:schemeClr val="dk1"/>
                </a:solidFill>
                <a:latin typeface="Calibri"/>
                <a:ea typeface="Calibri"/>
                <a:cs typeface="Calibri"/>
                <a:sym typeface="Calibri"/>
              </a:rPr>
              <a:t>That they can have free, unfettered access to the library.</a:t>
            </a:r>
            <a:endParaRPr/>
          </a:p>
          <a:p>
            <a:pPr indent="-336550" lvl="0" marL="457200" rtl="0" algn="l">
              <a:lnSpc>
                <a:spcPct val="100000"/>
              </a:lnSpc>
              <a:spcBef>
                <a:spcPts val="0"/>
              </a:spcBef>
              <a:spcAft>
                <a:spcPts val="0"/>
              </a:spcAft>
              <a:buClr>
                <a:schemeClr val="dk1"/>
              </a:buClr>
              <a:buSzPts val="1700"/>
              <a:buFont typeface="Calibri"/>
              <a:buChar char="●"/>
            </a:pPr>
            <a:r>
              <a:rPr lang="en-US" sz="1600">
                <a:solidFill>
                  <a:schemeClr val="dk1"/>
                </a:solidFill>
                <a:latin typeface="Calibri"/>
                <a:ea typeface="Calibri"/>
                <a:cs typeface="Calibri"/>
                <a:sym typeface="Calibri"/>
              </a:rPr>
              <a:t>That they can occupy the campus, and your attention, all day.</a:t>
            </a:r>
            <a:endParaRPr/>
          </a:p>
          <a:p>
            <a:pPr indent="-336550" lvl="0" marL="457200" rtl="0" algn="l">
              <a:lnSpc>
                <a:spcPct val="100000"/>
              </a:lnSpc>
              <a:spcBef>
                <a:spcPts val="0"/>
              </a:spcBef>
              <a:spcAft>
                <a:spcPts val="0"/>
              </a:spcAft>
              <a:buClr>
                <a:schemeClr val="dk1"/>
              </a:buClr>
              <a:buSzPts val="1700"/>
              <a:buFont typeface="Calibri"/>
              <a:buChar char="●"/>
            </a:pPr>
            <a:r>
              <a:rPr lang="en-US" sz="1600">
                <a:solidFill>
                  <a:schemeClr val="dk1"/>
                </a:solidFill>
                <a:latin typeface="Calibri"/>
                <a:ea typeface="Calibri"/>
                <a:cs typeface="Calibri"/>
                <a:sym typeface="Calibri"/>
              </a:rPr>
              <a:t>They wrongly assume that you have no plans, a free schedule and have got nothing more important to do today.</a:t>
            </a:r>
            <a:endParaRPr/>
          </a:p>
          <a:p>
            <a:pPr indent="0" lvl="0" marL="120650" rtl="0" algn="l">
              <a:lnSpc>
                <a:spcPct val="100000"/>
              </a:lnSpc>
              <a:spcBef>
                <a:spcPts val="0"/>
              </a:spcBef>
              <a:spcAft>
                <a:spcPts val="0"/>
              </a:spcAft>
              <a:buClr>
                <a:schemeClr val="dk1"/>
              </a:buClr>
              <a:buSzPts val="1700"/>
              <a:buNone/>
            </a:pPr>
            <a:r>
              <a:t/>
            </a:r>
            <a:endParaRPr sz="1600">
              <a:solidFill>
                <a:srgbClr val="0070C0"/>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b="1" lang="en-US" sz="1600">
                <a:solidFill>
                  <a:srgbClr val="0070C0"/>
                </a:solidFill>
                <a:latin typeface="Calibri"/>
                <a:ea typeface="Calibri"/>
                <a:cs typeface="Calibri"/>
                <a:sym typeface="Calibri"/>
              </a:rPr>
              <a:t>More importantly, they have not made a case about </a:t>
            </a:r>
            <a:r>
              <a:rPr b="1" i="1" lang="en-US" sz="1600" u="sng">
                <a:solidFill>
                  <a:srgbClr val="0070C0"/>
                </a:solidFill>
                <a:latin typeface="Calibri"/>
                <a:ea typeface="Calibri"/>
                <a:cs typeface="Calibri"/>
                <a:sym typeface="Calibri"/>
              </a:rPr>
              <a:t>why</a:t>
            </a:r>
            <a:r>
              <a:rPr b="1" lang="en-US" sz="1600">
                <a:solidFill>
                  <a:srgbClr val="0070C0"/>
                </a:solidFill>
                <a:latin typeface="Calibri"/>
                <a:ea typeface="Calibri"/>
                <a:cs typeface="Calibri"/>
                <a:sym typeface="Calibri"/>
              </a:rPr>
              <a:t> Columbia would want to do this. </a:t>
            </a:r>
            <a:endParaRPr/>
          </a:p>
          <a:p>
            <a:pPr indent="0" lvl="0" marL="120650" rtl="0" algn="l">
              <a:lnSpc>
                <a:spcPct val="100000"/>
              </a:lnSpc>
              <a:spcBef>
                <a:spcPts val="0"/>
              </a:spcBef>
              <a:spcAft>
                <a:spcPts val="0"/>
              </a:spcAft>
              <a:buClr>
                <a:schemeClr val="dk1"/>
              </a:buClr>
              <a:buSzPts val="1700"/>
              <a:buNone/>
            </a:pPr>
            <a:r>
              <a:t/>
            </a:r>
            <a:endParaRPr b="1" sz="1600">
              <a:solidFill>
                <a:srgbClr val="0070C0"/>
              </a:solidFill>
              <a:latin typeface="Calibri"/>
              <a:ea typeface="Calibri"/>
              <a:cs typeface="Calibri"/>
              <a:sym typeface="Calibri"/>
            </a:endParaRPr>
          </a:p>
          <a:p>
            <a:pPr indent="-285750" lvl="0" marL="406400" rtl="0" algn="l">
              <a:lnSpc>
                <a:spcPct val="100000"/>
              </a:lnSpc>
              <a:spcBef>
                <a:spcPts val="0"/>
              </a:spcBef>
              <a:spcAft>
                <a:spcPts val="0"/>
              </a:spcAft>
              <a:buClr>
                <a:schemeClr val="dk1"/>
              </a:buClr>
              <a:buSzPts val="1700"/>
              <a:buChar char="●"/>
            </a:pPr>
            <a:r>
              <a:rPr lang="en-US" sz="1600">
                <a:solidFill>
                  <a:srgbClr val="0070C0"/>
                </a:solidFill>
                <a:latin typeface="Calibri"/>
                <a:ea typeface="Calibri"/>
                <a:cs typeface="Calibri"/>
                <a:sym typeface="Calibri"/>
              </a:rPr>
              <a:t>What’s the upside for Columbia University?</a:t>
            </a:r>
            <a:endParaRPr/>
          </a:p>
          <a:p>
            <a:pPr indent="-285750" lvl="0" marL="406400" rtl="0" algn="l">
              <a:lnSpc>
                <a:spcPct val="100000"/>
              </a:lnSpc>
              <a:spcBef>
                <a:spcPts val="0"/>
              </a:spcBef>
              <a:spcAft>
                <a:spcPts val="0"/>
              </a:spcAft>
              <a:buClr>
                <a:schemeClr val="dk1"/>
              </a:buClr>
              <a:buSzPts val="1700"/>
              <a:buChar char="●"/>
            </a:pPr>
            <a:r>
              <a:rPr lang="en-US" sz="1600">
                <a:solidFill>
                  <a:srgbClr val="0070C0"/>
                </a:solidFill>
                <a:latin typeface="Calibri"/>
                <a:ea typeface="Calibri"/>
                <a:cs typeface="Calibri"/>
                <a:sym typeface="Calibri"/>
              </a:rPr>
              <a:t>What’s the Columbia connection?</a:t>
            </a:r>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lang="en-US" sz="1600">
                <a:solidFill>
                  <a:schemeClr val="dk1"/>
                </a:solidFill>
                <a:latin typeface="Calibri"/>
                <a:ea typeface="Calibri"/>
                <a:cs typeface="Calibri"/>
                <a:sym typeface="Calibri"/>
              </a:rPr>
              <a:t>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pic>
        <p:nvPicPr>
          <p:cNvPr id="110" name="Google Shape;110;p10"/>
          <p:cNvPicPr preferRelativeResize="0"/>
          <p:nvPr/>
        </p:nvPicPr>
        <p:blipFill rotWithShape="1">
          <a:blip r:embed="rId3">
            <a:alphaModFix/>
          </a:blip>
          <a:srcRect b="0" l="0" r="0" t="0"/>
          <a:stretch/>
        </p:blipFill>
        <p:spPr>
          <a:xfrm>
            <a:off x="1188" y="-1"/>
            <a:ext cx="9141619" cy="77524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120650" rtl="0" algn="l">
              <a:lnSpc>
                <a:spcPct val="100000"/>
              </a:lnSpc>
              <a:spcBef>
                <a:spcPts val="0"/>
              </a:spcBef>
              <a:spcAft>
                <a:spcPts val="0"/>
              </a:spcAft>
              <a:buClr>
                <a:schemeClr val="dk1"/>
              </a:buClr>
              <a:buSzPts val="1700"/>
              <a:buNone/>
            </a:pPr>
            <a:r>
              <a:rPr b="1" lang="en-US" sz="1600">
                <a:solidFill>
                  <a:schemeClr val="dk1"/>
                </a:solidFill>
                <a:latin typeface="Calibri"/>
                <a:ea typeface="Calibri"/>
                <a:cs typeface="Calibri"/>
                <a:sym typeface="Calibri"/>
              </a:rPr>
              <a:t>Other common requests, often declined:</a:t>
            </a:r>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b="1" lang="en-US" sz="1600">
                <a:solidFill>
                  <a:srgbClr val="0070C0"/>
                </a:solidFill>
                <a:latin typeface="Calibri"/>
                <a:ea typeface="Calibri"/>
                <a:cs typeface="Calibri"/>
                <a:sym typeface="Calibri"/>
              </a:rPr>
              <a:t>Production companies ask to:</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Film “</a:t>
            </a:r>
            <a:r>
              <a:rPr lang="en-US" sz="1600">
                <a:solidFill>
                  <a:srgbClr val="0070C0"/>
                </a:solidFill>
                <a:latin typeface="Calibri"/>
                <a:ea typeface="Calibri"/>
                <a:cs typeface="Calibri"/>
                <a:sym typeface="Calibri"/>
              </a:rPr>
              <a:t>a day in the life</a:t>
            </a:r>
            <a:r>
              <a:rPr lang="en-US" sz="1600">
                <a:solidFill>
                  <a:schemeClr val="dk1"/>
                </a:solidFill>
                <a:latin typeface="Calibri"/>
                <a:ea typeface="Calibri"/>
                <a:cs typeface="Calibri"/>
                <a:sym typeface="Calibri"/>
              </a:rPr>
              <a:t>” of Pres. Bollinger or a student, following them around all day with a camera, including meals, classes, meetings, dorm rooms, exercise in gym, parties, etc.</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Set up a video camera on a tripod on College Walk and interview students as they walk by, a.k.a. “</a:t>
            </a:r>
            <a:r>
              <a:rPr lang="en-US" sz="1600">
                <a:solidFill>
                  <a:srgbClr val="0070C0"/>
                </a:solidFill>
                <a:latin typeface="Calibri"/>
                <a:ea typeface="Calibri"/>
                <a:cs typeface="Calibri"/>
                <a:sym typeface="Calibri"/>
              </a:rPr>
              <a:t>man on the street.</a:t>
            </a:r>
            <a:r>
              <a:rPr lang="en-US" sz="1600">
                <a:solidFill>
                  <a:schemeClr val="dk1"/>
                </a:solidFill>
                <a:latin typeface="Calibri"/>
                <a:ea typeface="Calibri"/>
                <a:cs typeface="Calibri"/>
                <a:sym typeface="Calibri"/>
              </a:rPr>
              <a:t>”</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Enter a </a:t>
            </a:r>
            <a:r>
              <a:rPr lang="en-US" sz="1600">
                <a:solidFill>
                  <a:srgbClr val="0070C0"/>
                </a:solidFill>
                <a:latin typeface="Calibri"/>
                <a:ea typeface="Calibri"/>
                <a:cs typeface="Calibri"/>
                <a:sym typeface="Calibri"/>
              </a:rPr>
              <a:t>dorm room </a:t>
            </a:r>
            <a:r>
              <a:rPr lang="en-US" sz="1600">
                <a:solidFill>
                  <a:schemeClr val="dk1"/>
                </a:solidFill>
                <a:latin typeface="Calibri"/>
                <a:ea typeface="Calibri"/>
                <a:cs typeface="Calibri"/>
                <a:sym typeface="Calibri"/>
              </a:rPr>
              <a:t>for a watch party for a TV broadcast (elections, award shows, etc.).</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Film in a </a:t>
            </a:r>
            <a:r>
              <a:rPr lang="en-US" sz="1600">
                <a:solidFill>
                  <a:srgbClr val="0070C0"/>
                </a:solidFill>
                <a:latin typeface="Calibri"/>
                <a:ea typeface="Calibri"/>
                <a:cs typeface="Calibri"/>
                <a:sym typeface="Calibri"/>
              </a:rPr>
              <a:t>laboratory</a:t>
            </a:r>
            <a:r>
              <a:rPr lang="en-US" sz="1600">
                <a:solidFill>
                  <a:schemeClr val="dk1"/>
                </a:solidFill>
                <a:latin typeface="Calibri"/>
                <a:ea typeface="Calibri"/>
                <a:cs typeface="Calibri"/>
                <a:sym typeface="Calibri"/>
              </a:rPr>
              <a:t> without advance permission.</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Use interior of </a:t>
            </a:r>
            <a:r>
              <a:rPr lang="en-US" sz="1600">
                <a:solidFill>
                  <a:srgbClr val="0070C0"/>
                </a:solidFill>
                <a:latin typeface="Calibri"/>
                <a:ea typeface="Calibri"/>
                <a:cs typeface="Calibri"/>
                <a:sym typeface="Calibri"/>
              </a:rPr>
              <a:t>Butler Library</a:t>
            </a:r>
            <a:r>
              <a:rPr lang="en-US" sz="1600">
                <a:solidFill>
                  <a:schemeClr val="dk1"/>
                </a:solidFill>
                <a:latin typeface="Calibri"/>
                <a:ea typeface="Calibri"/>
                <a:cs typeface="Calibri"/>
                <a:sym typeface="Calibri"/>
              </a:rPr>
              <a:t> as a location for stories that have nothing to do with Columbia.</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Use the campus as a </a:t>
            </a:r>
            <a:r>
              <a:rPr lang="en-US" sz="1600">
                <a:solidFill>
                  <a:srgbClr val="0070C0"/>
                </a:solidFill>
                <a:latin typeface="Calibri"/>
                <a:ea typeface="Calibri"/>
                <a:cs typeface="Calibri"/>
                <a:sym typeface="Calibri"/>
              </a:rPr>
              <a:t>free location for a commercial film project </a:t>
            </a:r>
            <a:r>
              <a:rPr lang="en-US" sz="1600">
                <a:solidFill>
                  <a:schemeClr val="dk1"/>
                </a:solidFill>
                <a:latin typeface="Calibri"/>
                <a:ea typeface="Calibri"/>
                <a:cs typeface="Calibri"/>
                <a:sym typeface="Calibri"/>
              </a:rPr>
              <a:t>or a fashion photography set. </a:t>
            </a:r>
            <a:endParaRPr/>
          </a:p>
          <a:p>
            <a:pPr indent="-177800" lvl="0" marL="40640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177800" lvl="0" marL="40640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lang="en-US" sz="1600">
                <a:solidFill>
                  <a:schemeClr val="dk1"/>
                </a:solidFill>
                <a:latin typeface="Calibri"/>
                <a:ea typeface="Calibri"/>
                <a:cs typeface="Calibri"/>
                <a:sym typeface="Calibri"/>
              </a:rPr>
              <a:t>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pic>
        <p:nvPicPr>
          <p:cNvPr id="116" name="Google Shape;116;p11"/>
          <p:cNvPicPr preferRelativeResize="0"/>
          <p:nvPr/>
        </p:nvPicPr>
        <p:blipFill rotWithShape="1">
          <a:blip r:embed="rId3">
            <a:alphaModFix/>
          </a:blip>
          <a:srcRect b="0" l="0" r="0" t="0"/>
          <a:stretch/>
        </p:blipFill>
        <p:spPr>
          <a:xfrm>
            <a:off x="1188" y="-1"/>
            <a:ext cx="9141619" cy="77524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120650" rtl="0" algn="l">
              <a:lnSpc>
                <a:spcPct val="100000"/>
              </a:lnSpc>
              <a:spcBef>
                <a:spcPts val="0"/>
              </a:spcBef>
              <a:spcAft>
                <a:spcPts val="0"/>
              </a:spcAft>
              <a:buClr>
                <a:schemeClr val="dk1"/>
              </a:buClr>
              <a:buSzPts val="1700"/>
              <a:buNone/>
            </a:pPr>
            <a:r>
              <a:rPr b="1" lang="en-US" sz="1600">
                <a:solidFill>
                  <a:schemeClr val="dk1"/>
                </a:solidFill>
                <a:latin typeface="Calibri"/>
                <a:ea typeface="Calibri"/>
                <a:cs typeface="Calibri"/>
                <a:sym typeface="Calibri"/>
              </a:rPr>
              <a:t>Why do we decline these? Why does it matter?</a:t>
            </a:r>
            <a:endParaRPr/>
          </a:p>
          <a:p>
            <a:pPr indent="0" lvl="0" marL="120650" rtl="0" algn="l">
              <a:lnSpc>
                <a:spcPct val="100000"/>
              </a:lnSpc>
              <a:spcBef>
                <a:spcPts val="0"/>
              </a:spcBef>
              <a:spcAft>
                <a:spcPts val="0"/>
              </a:spcAft>
              <a:buClr>
                <a:schemeClr val="dk1"/>
              </a:buClr>
              <a:buSzPts val="1700"/>
              <a:buNone/>
            </a:pPr>
            <a:r>
              <a:t/>
            </a:r>
            <a:endParaRPr b="1" sz="1600">
              <a:solidFill>
                <a:schemeClr val="dk1"/>
              </a:solidFill>
              <a:latin typeface="Calibri"/>
              <a:ea typeface="Calibri"/>
              <a:cs typeface="Calibri"/>
              <a:sym typeface="Calibri"/>
            </a:endParaRPr>
          </a:p>
          <a:p>
            <a:pPr indent="-336550" lvl="0" marL="457200" rtl="0" algn="l">
              <a:lnSpc>
                <a:spcPct val="100000"/>
              </a:lnSpc>
              <a:spcBef>
                <a:spcPts val="0"/>
              </a:spcBef>
              <a:spcAft>
                <a:spcPts val="0"/>
              </a:spcAft>
              <a:buClr>
                <a:schemeClr val="dk1"/>
              </a:buClr>
              <a:buSzPts val="1700"/>
              <a:buFont typeface="Calibri"/>
              <a:buChar char="●"/>
            </a:pPr>
            <a:r>
              <a:rPr lang="en-US" sz="1600">
                <a:solidFill>
                  <a:schemeClr val="dk1"/>
                </a:solidFill>
                <a:latin typeface="Calibri"/>
                <a:ea typeface="Calibri"/>
                <a:cs typeface="Calibri"/>
                <a:sym typeface="Calibri"/>
              </a:rPr>
              <a:t>Media should not interrupt or interfere with the academic mission of the University or campus activities, including classes and events. </a:t>
            </a:r>
            <a:endParaRPr/>
          </a:p>
          <a:p>
            <a:pPr indent="-336550" lvl="0" marL="457200" rtl="0" algn="l">
              <a:lnSpc>
                <a:spcPct val="100000"/>
              </a:lnSpc>
              <a:spcBef>
                <a:spcPts val="0"/>
              </a:spcBef>
              <a:spcAft>
                <a:spcPts val="0"/>
              </a:spcAft>
              <a:buClr>
                <a:schemeClr val="dk1"/>
              </a:buClr>
              <a:buSzPts val="1700"/>
              <a:buFont typeface="Calibri"/>
              <a:buChar char="●"/>
            </a:pPr>
            <a:r>
              <a:rPr lang="en-US" sz="1600">
                <a:solidFill>
                  <a:schemeClr val="dk1"/>
                </a:solidFill>
                <a:latin typeface="Calibri"/>
                <a:ea typeface="Calibri"/>
                <a:cs typeface="Calibri"/>
                <a:sym typeface="Calibri"/>
              </a:rPr>
              <a:t>The rights of students not to be photographed, filmed, or interviewed must be respected. </a:t>
            </a:r>
            <a:endParaRPr/>
          </a:p>
          <a:p>
            <a:pPr indent="-336550" lvl="0" marL="457200" rtl="0" algn="l">
              <a:lnSpc>
                <a:spcPct val="100000"/>
              </a:lnSpc>
              <a:spcBef>
                <a:spcPts val="0"/>
              </a:spcBef>
              <a:spcAft>
                <a:spcPts val="0"/>
              </a:spcAft>
              <a:buClr>
                <a:schemeClr val="dk1"/>
              </a:buClr>
              <a:buSzPts val="1700"/>
              <a:buFont typeface="Calibri"/>
              <a:buChar char="●"/>
            </a:pPr>
            <a:r>
              <a:rPr lang="en-US" sz="1600">
                <a:solidFill>
                  <a:schemeClr val="dk1"/>
                </a:solidFill>
                <a:latin typeface="Calibri"/>
                <a:ea typeface="Calibri"/>
                <a:cs typeface="Calibri"/>
                <a:sym typeface="Calibri"/>
              </a:rPr>
              <a:t>Columbia’s campus is private property, unlike a state-run school.</a:t>
            </a:r>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b="1" lang="en-US" sz="1600">
                <a:solidFill>
                  <a:schemeClr val="dk1"/>
                </a:solidFill>
                <a:latin typeface="Calibri"/>
                <a:ea typeface="Calibri"/>
                <a:cs typeface="Calibri"/>
                <a:sym typeface="Calibri"/>
              </a:rPr>
              <a:t>Who does this apply to?</a:t>
            </a:r>
            <a:endParaRPr/>
          </a:p>
          <a:p>
            <a:pPr indent="0" lvl="0" marL="120650" rtl="0" algn="l">
              <a:lnSpc>
                <a:spcPct val="100000"/>
              </a:lnSpc>
              <a:spcBef>
                <a:spcPts val="0"/>
              </a:spcBef>
              <a:spcAft>
                <a:spcPts val="0"/>
              </a:spcAft>
              <a:buClr>
                <a:schemeClr val="dk1"/>
              </a:buClr>
              <a:buSzPts val="1700"/>
              <a:buNone/>
            </a:pPr>
            <a:r>
              <a:t/>
            </a:r>
            <a:endParaRPr b="1" sz="1600">
              <a:solidFill>
                <a:schemeClr val="dk1"/>
              </a:solidFill>
              <a:latin typeface="Calibri"/>
              <a:ea typeface="Calibri"/>
              <a:cs typeface="Calibri"/>
              <a:sym typeface="Calibri"/>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Any journalist or reporter for any news outlet – online, print, TV or radio.</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Videographers and photographers</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Documentary filmmakers</a:t>
            </a:r>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lang="en-US" sz="1600">
                <a:solidFill>
                  <a:schemeClr val="dk1"/>
                </a:solidFill>
                <a:latin typeface="Calibri"/>
                <a:ea typeface="Calibri"/>
                <a:cs typeface="Calibri"/>
                <a:sym typeface="Calibri"/>
              </a:rPr>
              <a:t>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pic>
        <p:nvPicPr>
          <p:cNvPr id="122" name="Google Shape;122;p12"/>
          <p:cNvPicPr preferRelativeResize="0"/>
          <p:nvPr/>
        </p:nvPicPr>
        <p:blipFill rotWithShape="1">
          <a:blip r:embed="rId3">
            <a:alphaModFix/>
          </a:blip>
          <a:srcRect b="0" l="0" r="0" t="0"/>
          <a:stretch/>
        </p:blipFill>
        <p:spPr>
          <a:xfrm>
            <a:off x="1188" y="-1"/>
            <a:ext cx="9141619" cy="77524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120650" rtl="0" algn="l">
              <a:lnSpc>
                <a:spcPct val="100000"/>
              </a:lnSpc>
              <a:spcBef>
                <a:spcPts val="0"/>
              </a:spcBef>
              <a:spcAft>
                <a:spcPts val="0"/>
              </a:spcAft>
              <a:buClr>
                <a:schemeClr val="dk1"/>
              </a:buClr>
              <a:buSzPts val="1700"/>
              <a:buNone/>
            </a:pPr>
            <a:r>
              <a:rPr b="1" lang="en-US" sz="1600">
                <a:solidFill>
                  <a:schemeClr val="dk1"/>
                </a:solidFill>
                <a:latin typeface="Calibri"/>
                <a:ea typeface="Calibri"/>
                <a:cs typeface="Calibri"/>
                <a:sym typeface="Calibri"/>
              </a:rPr>
              <a:t>Media Policies and Protocols:</a:t>
            </a:r>
            <a:endParaRPr/>
          </a:p>
          <a:p>
            <a:pPr indent="0" lvl="0" marL="120650" rtl="0" algn="l">
              <a:lnSpc>
                <a:spcPct val="100000"/>
              </a:lnSpc>
              <a:spcBef>
                <a:spcPts val="0"/>
              </a:spcBef>
              <a:spcAft>
                <a:spcPts val="0"/>
              </a:spcAft>
              <a:buClr>
                <a:schemeClr val="dk1"/>
              </a:buClr>
              <a:buSzPts val="1700"/>
              <a:buNone/>
            </a:pPr>
            <a:r>
              <a:t/>
            </a:r>
            <a:endParaRPr b="1"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lang="en-US" sz="1600">
                <a:solidFill>
                  <a:schemeClr val="dk1"/>
                </a:solidFill>
                <a:latin typeface="Calibri"/>
                <a:ea typeface="Calibri"/>
                <a:cs typeface="Calibri"/>
                <a:sym typeface="Calibri"/>
              </a:rPr>
              <a:t>Our standard operating practices for media on campus are outlined at the </a:t>
            </a:r>
            <a:r>
              <a:rPr lang="en-US" sz="1600" u="sng">
                <a:solidFill>
                  <a:schemeClr val="dk1"/>
                </a:solidFill>
                <a:latin typeface="Calibri"/>
                <a:ea typeface="Calibri"/>
                <a:cs typeface="Calibri"/>
                <a:sym typeface="Calibri"/>
                <a:hlinkClick r:id="rId3">
                  <a:extLst>
                    <a:ext uri="{A12FA001-AC4F-418D-AE19-62706E023703}">
                      <ahyp:hlinkClr val="tx"/>
                    </a:ext>
                  </a:extLst>
                </a:hlinkClick>
              </a:rPr>
              <a:t>Press Room for News Media Policies and Filming at Columbia.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b="1" sz="1600">
              <a:solidFill>
                <a:srgbClr val="0070C0"/>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lang="en-US" sz="1600">
                <a:solidFill>
                  <a:schemeClr val="dk1"/>
                </a:solidFill>
                <a:latin typeface="Calibri"/>
                <a:ea typeface="Calibri"/>
                <a:cs typeface="Calibri"/>
                <a:sym typeface="Calibri"/>
              </a:rPr>
              <a:t>We have an established protocol to obtain permission for media to have campus access, which is agreed upon by our campus partners, including Pubic Safety, Facilities and University Event Management (UEM). They are members of the </a:t>
            </a:r>
            <a:r>
              <a:rPr b="1" lang="en-US" sz="1600">
                <a:solidFill>
                  <a:srgbClr val="0070C0"/>
                </a:solidFill>
                <a:latin typeface="Calibri"/>
                <a:ea typeface="Calibri"/>
                <a:cs typeface="Calibri"/>
                <a:sym typeface="Calibri"/>
              </a:rPr>
              <a:t>working group for Campus Access</a:t>
            </a:r>
            <a:r>
              <a:rPr lang="en-US" sz="1600">
                <a:solidFill>
                  <a:schemeClr val="dk1"/>
                </a:solidFill>
                <a:latin typeface="Calibri"/>
                <a:ea typeface="Calibri"/>
                <a:cs typeface="Calibri"/>
                <a:sym typeface="Calibri"/>
              </a:rPr>
              <a:t>.</a:t>
            </a:r>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lang="en-US" sz="1600">
                <a:solidFill>
                  <a:schemeClr val="dk1"/>
                </a:solidFill>
                <a:latin typeface="Calibri"/>
                <a:ea typeface="Calibri"/>
                <a:cs typeface="Calibri"/>
                <a:sym typeface="Calibri"/>
              </a:rPr>
              <a:t>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pic>
        <p:nvPicPr>
          <p:cNvPr id="128" name="Google Shape;128;p13"/>
          <p:cNvPicPr preferRelativeResize="0"/>
          <p:nvPr/>
        </p:nvPicPr>
        <p:blipFill rotWithShape="1">
          <a:blip r:embed="rId4">
            <a:alphaModFix/>
          </a:blip>
          <a:srcRect b="0" l="0" r="0" t="0"/>
          <a:stretch/>
        </p:blipFill>
        <p:spPr>
          <a:xfrm>
            <a:off x="1188" y="-1"/>
            <a:ext cx="9141619" cy="77524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120650" rtl="0" algn="l">
              <a:lnSpc>
                <a:spcPct val="100000"/>
              </a:lnSpc>
              <a:spcBef>
                <a:spcPts val="0"/>
              </a:spcBef>
              <a:spcAft>
                <a:spcPts val="0"/>
              </a:spcAft>
              <a:buClr>
                <a:schemeClr val="dk1"/>
              </a:buClr>
              <a:buSzPts val="1700"/>
              <a:buNone/>
            </a:pPr>
            <a:r>
              <a:rPr b="1" lang="en-US" sz="1600">
                <a:solidFill>
                  <a:schemeClr val="dk1"/>
                </a:solidFill>
                <a:latin typeface="Calibri"/>
                <a:ea typeface="Calibri"/>
                <a:cs typeface="Calibri"/>
                <a:sym typeface="Calibri"/>
              </a:rPr>
              <a:t>Protocols and Best Practices:</a:t>
            </a:r>
            <a:endParaRPr/>
          </a:p>
          <a:p>
            <a:pPr indent="0" lvl="0" marL="120650" rtl="0" algn="l">
              <a:lnSpc>
                <a:spcPct val="100000"/>
              </a:lnSpc>
              <a:spcBef>
                <a:spcPts val="0"/>
              </a:spcBef>
              <a:spcAft>
                <a:spcPts val="0"/>
              </a:spcAft>
              <a:buClr>
                <a:schemeClr val="dk1"/>
              </a:buClr>
              <a:buSzPts val="1700"/>
              <a:buNone/>
            </a:pPr>
            <a:r>
              <a:rPr b="1" lang="en-US" sz="1600">
                <a:solidFill>
                  <a:schemeClr val="dk1"/>
                </a:solidFill>
                <a:latin typeface="Calibri"/>
                <a:ea typeface="Calibri"/>
                <a:cs typeface="Calibri"/>
                <a:sym typeface="Calibri"/>
              </a:rPr>
              <a:t> </a:t>
            </a:r>
            <a:endParaRPr/>
          </a:p>
          <a:p>
            <a:pPr indent="-285750" lvl="0" marL="406400" rtl="0" algn="l">
              <a:lnSpc>
                <a:spcPct val="100000"/>
              </a:lnSpc>
              <a:spcBef>
                <a:spcPts val="0"/>
              </a:spcBef>
              <a:spcAft>
                <a:spcPts val="0"/>
              </a:spcAft>
              <a:buClr>
                <a:schemeClr val="dk1"/>
              </a:buClr>
              <a:buSzPts val="1700"/>
              <a:buChar char="●"/>
            </a:pPr>
            <a:r>
              <a:rPr b="1" lang="en-US" sz="1600">
                <a:solidFill>
                  <a:srgbClr val="0070C0"/>
                </a:solidFill>
                <a:latin typeface="Calibri"/>
                <a:ea typeface="Calibri"/>
                <a:cs typeface="Calibri"/>
                <a:sym typeface="Calibri"/>
              </a:rPr>
              <a:t>Public affairs officers (PAOs) </a:t>
            </a:r>
            <a:r>
              <a:rPr lang="en-US" sz="1600">
                <a:solidFill>
                  <a:schemeClr val="dk1"/>
                </a:solidFill>
                <a:latin typeface="Calibri"/>
                <a:ea typeface="Calibri"/>
                <a:cs typeface="Calibri"/>
                <a:sym typeface="Calibri"/>
              </a:rPr>
              <a:t>should</a:t>
            </a:r>
            <a:r>
              <a:rPr b="1" lang="en-US" sz="1600">
                <a:solidFill>
                  <a:schemeClr val="dk1"/>
                </a:solidFill>
                <a:latin typeface="Calibri"/>
                <a:ea typeface="Calibri"/>
                <a:cs typeface="Calibri"/>
                <a:sym typeface="Calibri"/>
              </a:rPr>
              <a:t> </a:t>
            </a:r>
            <a:r>
              <a:rPr lang="en-US" sz="1600">
                <a:solidFill>
                  <a:schemeClr val="dk1"/>
                </a:solidFill>
                <a:latin typeface="Calibri"/>
                <a:ea typeface="Calibri"/>
                <a:cs typeface="Calibri"/>
                <a:sym typeface="Calibri"/>
              </a:rPr>
              <a:t>be responsible for media opportunities and handle campus access requests, as well as media permits in their domain.</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Learn the </a:t>
            </a:r>
            <a:r>
              <a:rPr b="1" lang="en-US" sz="1600">
                <a:solidFill>
                  <a:srgbClr val="0070C0"/>
                </a:solidFill>
                <a:latin typeface="Calibri"/>
                <a:ea typeface="Calibri"/>
                <a:cs typeface="Calibri"/>
                <a:sym typeface="Calibri"/>
              </a:rPr>
              <a:t>who, what, when, where </a:t>
            </a:r>
            <a:r>
              <a:rPr lang="en-US" sz="1600">
                <a:solidFill>
                  <a:schemeClr val="dk1"/>
                </a:solidFill>
                <a:latin typeface="Calibri"/>
                <a:ea typeface="Calibri"/>
                <a:cs typeface="Calibri"/>
                <a:sym typeface="Calibri"/>
              </a:rPr>
              <a:t>and </a:t>
            </a:r>
            <a:r>
              <a:rPr b="1" lang="en-US" sz="1600">
                <a:solidFill>
                  <a:srgbClr val="0070C0"/>
                </a:solidFill>
                <a:latin typeface="Calibri"/>
                <a:ea typeface="Calibri"/>
                <a:cs typeface="Calibri"/>
                <a:sym typeface="Calibri"/>
              </a:rPr>
              <a:t>why </a:t>
            </a:r>
            <a:r>
              <a:rPr lang="en-US" sz="1600">
                <a:solidFill>
                  <a:schemeClr val="dk1"/>
                </a:solidFill>
                <a:latin typeface="Calibri"/>
                <a:ea typeface="Calibri"/>
                <a:cs typeface="Calibri"/>
                <a:sym typeface="Calibri"/>
              </a:rPr>
              <a:t>about the media opportunity.</a:t>
            </a:r>
            <a:endParaRPr/>
          </a:p>
          <a:p>
            <a:pPr indent="-285750" lvl="0" marL="406400" rtl="0" algn="l">
              <a:lnSpc>
                <a:spcPct val="100000"/>
              </a:lnSpc>
              <a:spcBef>
                <a:spcPts val="0"/>
              </a:spcBef>
              <a:spcAft>
                <a:spcPts val="0"/>
              </a:spcAft>
              <a:buClr>
                <a:schemeClr val="dk1"/>
              </a:buClr>
              <a:buSzPts val="1700"/>
              <a:buChar char="●"/>
            </a:pPr>
            <a:r>
              <a:rPr b="1" lang="en-US" sz="1600">
                <a:solidFill>
                  <a:srgbClr val="0070C0"/>
                </a:solidFill>
                <a:latin typeface="Calibri"/>
                <a:ea typeface="Calibri"/>
                <a:cs typeface="Calibri"/>
                <a:sym typeface="Calibri"/>
              </a:rPr>
              <a:t>Share</a:t>
            </a:r>
            <a:r>
              <a:rPr lang="en-US" sz="1600">
                <a:solidFill>
                  <a:schemeClr val="dk1"/>
                </a:solidFill>
                <a:latin typeface="Calibri"/>
                <a:ea typeface="Calibri"/>
                <a:cs typeface="Calibri"/>
                <a:sym typeface="Calibri"/>
              </a:rPr>
              <a:t> what you learn in the preliminary stage as a request with the campus access group to learn If there are conflicts with your proposal.</a:t>
            </a:r>
            <a:endParaRPr/>
          </a:p>
          <a:p>
            <a:pPr indent="-285750" lvl="0" marL="406400" rtl="0" algn="l">
              <a:lnSpc>
                <a:spcPct val="100000"/>
              </a:lnSpc>
              <a:spcBef>
                <a:spcPts val="0"/>
              </a:spcBef>
              <a:spcAft>
                <a:spcPts val="0"/>
              </a:spcAft>
              <a:buClr>
                <a:schemeClr val="dk1"/>
              </a:buClr>
              <a:buSzPts val="1700"/>
              <a:buChar char="●"/>
            </a:pPr>
            <a:r>
              <a:rPr b="1" lang="en-US" sz="1600">
                <a:solidFill>
                  <a:srgbClr val="0070C0"/>
                </a:solidFill>
                <a:latin typeface="Calibri"/>
                <a:ea typeface="Calibri"/>
                <a:cs typeface="Calibri"/>
                <a:sym typeface="Calibri"/>
              </a:rPr>
              <a:t>If there are conflicts</a:t>
            </a:r>
            <a:r>
              <a:rPr lang="en-US" sz="1600">
                <a:solidFill>
                  <a:schemeClr val="dk1"/>
                </a:solidFill>
                <a:latin typeface="Calibri"/>
                <a:ea typeface="Calibri"/>
                <a:cs typeface="Calibri"/>
                <a:sym typeface="Calibri"/>
              </a:rPr>
              <a:t>, objections or changes, then you go back to the reporter or producer to negotiate. </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If there are no conflicts, objections or changes suggested, </a:t>
            </a:r>
            <a:r>
              <a:rPr b="1" lang="en-US" sz="1600">
                <a:solidFill>
                  <a:srgbClr val="0070C0"/>
                </a:solidFill>
                <a:latin typeface="Calibri"/>
                <a:ea typeface="Calibri"/>
                <a:cs typeface="Calibri"/>
                <a:sym typeface="Calibri"/>
              </a:rPr>
              <a:t>create and share the permit </a:t>
            </a:r>
            <a:r>
              <a:rPr lang="en-US" sz="1600">
                <a:solidFill>
                  <a:schemeClr val="dk1"/>
                </a:solidFill>
                <a:latin typeface="Calibri"/>
                <a:ea typeface="Calibri"/>
                <a:cs typeface="Calibri"/>
                <a:sym typeface="Calibri"/>
              </a:rPr>
              <a:t>with the Campus Access group.</a:t>
            </a:r>
            <a:endParaRPr/>
          </a:p>
          <a:p>
            <a:pPr indent="-285750" lvl="0" marL="406400" rtl="0" algn="l">
              <a:lnSpc>
                <a:spcPct val="100000"/>
              </a:lnSpc>
              <a:spcBef>
                <a:spcPts val="0"/>
              </a:spcBef>
              <a:spcAft>
                <a:spcPts val="0"/>
              </a:spcAft>
              <a:buClr>
                <a:schemeClr val="dk1"/>
              </a:buClr>
              <a:buSzPts val="1700"/>
              <a:buChar char="●"/>
            </a:pPr>
            <a:r>
              <a:rPr b="1" lang="en-US" sz="1600">
                <a:solidFill>
                  <a:srgbClr val="0070C0"/>
                </a:solidFill>
                <a:latin typeface="Calibri"/>
                <a:ea typeface="Calibri"/>
                <a:cs typeface="Calibri"/>
                <a:sym typeface="Calibri"/>
              </a:rPr>
              <a:t>Share the permit with the reporter or producer</a:t>
            </a:r>
            <a:r>
              <a:rPr lang="en-US" sz="1600">
                <a:solidFill>
                  <a:schemeClr val="dk1"/>
                </a:solidFill>
                <a:latin typeface="Calibri"/>
                <a:ea typeface="Calibri"/>
                <a:cs typeface="Calibri"/>
                <a:sym typeface="Calibri"/>
              </a:rPr>
              <a:t>; they should have a printed copy with them when they arrive and display that to any security guard they encounter. </a:t>
            </a:r>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lang="en-US" sz="1600">
                <a:solidFill>
                  <a:schemeClr val="dk1"/>
                </a:solidFill>
                <a:latin typeface="Calibri"/>
                <a:ea typeface="Calibri"/>
                <a:cs typeface="Calibri"/>
                <a:sym typeface="Calibri"/>
              </a:rPr>
              <a:t>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pic>
        <p:nvPicPr>
          <p:cNvPr id="134" name="Google Shape;134;p14"/>
          <p:cNvPicPr preferRelativeResize="0"/>
          <p:nvPr/>
        </p:nvPicPr>
        <p:blipFill rotWithShape="1">
          <a:blip r:embed="rId3">
            <a:alphaModFix/>
          </a:blip>
          <a:srcRect b="0" l="0" r="0" t="0"/>
          <a:stretch/>
        </p:blipFill>
        <p:spPr>
          <a:xfrm>
            <a:off x="1188" y="-1"/>
            <a:ext cx="9141619" cy="77524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120650" rtl="0" algn="l">
              <a:lnSpc>
                <a:spcPct val="100000"/>
              </a:lnSpc>
              <a:spcBef>
                <a:spcPts val="0"/>
              </a:spcBef>
              <a:spcAft>
                <a:spcPts val="0"/>
              </a:spcAft>
              <a:buClr>
                <a:schemeClr val="dk1"/>
              </a:buClr>
              <a:buSzPts val="1700"/>
              <a:buNone/>
            </a:pPr>
            <a:r>
              <a:rPr b="1" lang="en-US" sz="1600">
                <a:solidFill>
                  <a:schemeClr val="dk1"/>
                </a:solidFill>
                <a:latin typeface="Calibri"/>
                <a:ea typeface="Calibri"/>
                <a:cs typeface="Calibri"/>
                <a:sym typeface="Calibri"/>
              </a:rPr>
              <a:t>More Best Practices:</a:t>
            </a:r>
            <a:endParaRPr/>
          </a:p>
          <a:p>
            <a:pPr indent="0" lvl="0" marL="120650" rtl="0" algn="l">
              <a:lnSpc>
                <a:spcPct val="100000"/>
              </a:lnSpc>
              <a:spcBef>
                <a:spcPts val="0"/>
              </a:spcBef>
              <a:spcAft>
                <a:spcPts val="0"/>
              </a:spcAft>
              <a:buClr>
                <a:schemeClr val="dk1"/>
              </a:buClr>
              <a:buSzPts val="1700"/>
              <a:buNone/>
            </a:pPr>
            <a:r>
              <a:t/>
            </a:r>
            <a:endParaRPr b="1"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b="1" lang="en-US" sz="1600">
                <a:solidFill>
                  <a:srgbClr val="0070C0"/>
                </a:solidFill>
                <a:latin typeface="Calibri"/>
                <a:ea typeface="Calibri"/>
                <a:cs typeface="Calibri"/>
                <a:sym typeface="Calibri"/>
              </a:rPr>
              <a:t>Review:</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The Campus Access group, 12 staff members from different offices, routinely review requests for locations.</a:t>
            </a:r>
            <a:r>
              <a:rPr b="1" lang="en-US" sz="1600">
                <a:solidFill>
                  <a:schemeClr val="dk1"/>
                </a:solidFill>
                <a:latin typeface="Calibri"/>
                <a:ea typeface="Calibri"/>
                <a:cs typeface="Calibri"/>
                <a:sym typeface="Calibri"/>
              </a:rPr>
              <a:t> </a:t>
            </a:r>
            <a:endParaRPr/>
          </a:p>
          <a:p>
            <a:pPr indent="0" lvl="0" marL="120650" rtl="0" algn="l">
              <a:lnSpc>
                <a:spcPct val="100000"/>
              </a:lnSpc>
              <a:spcBef>
                <a:spcPts val="0"/>
              </a:spcBef>
              <a:spcAft>
                <a:spcPts val="0"/>
              </a:spcAft>
              <a:buClr>
                <a:schemeClr val="dk1"/>
              </a:buClr>
              <a:buSzPts val="1700"/>
              <a:buNone/>
            </a:pPr>
            <a:r>
              <a:rPr b="1" lang="en-US" sz="1600">
                <a:solidFill>
                  <a:srgbClr val="0070C0"/>
                </a:solidFill>
                <a:latin typeface="Calibri"/>
                <a:ea typeface="Calibri"/>
                <a:cs typeface="Calibri"/>
                <a:sym typeface="Calibri"/>
              </a:rPr>
              <a:t>Timing:</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External media production crews must receive approval in advance of any campus recording project. We prefer at least 48 hours advance notice in the form of a request by a sponsoring school or dept.</a:t>
            </a:r>
            <a:endParaRPr/>
          </a:p>
          <a:p>
            <a:pPr indent="0" lvl="0" marL="120650" rtl="0" algn="l">
              <a:lnSpc>
                <a:spcPct val="100000"/>
              </a:lnSpc>
              <a:spcBef>
                <a:spcPts val="0"/>
              </a:spcBef>
              <a:spcAft>
                <a:spcPts val="0"/>
              </a:spcAft>
              <a:buClr>
                <a:schemeClr val="dk1"/>
              </a:buClr>
              <a:buSzPts val="1700"/>
              <a:buNone/>
            </a:pPr>
            <a:r>
              <a:rPr b="1" lang="en-US" sz="1600">
                <a:solidFill>
                  <a:srgbClr val="0070C0"/>
                </a:solidFill>
                <a:latin typeface="Calibri"/>
                <a:ea typeface="Calibri"/>
                <a:cs typeface="Calibri"/>
                <a:sym typeface="Calibri"/>
              </a:rPr>
              <a:t>Identifications:</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We ask for ID and contact information, including full name, title/role, email and mobile phone number for each member of the production team and/or crew members who would be on site. </a:t>
            </a:r>
            <a:endParaRPr/>
          </a:p>
          <a:p>
            <a:pPr indent="0" lvl="0" marL="120650" rtl="0" algn="l">
              <a:lnSpc>
                <a:spcPct val="100000"/>
              </a:lnSpc>
              <a:spcBef>
                <a:spcPts val="0"/>
              </a:spcBef>
              <a:spcAft>
                <a:spcPts val="0"/>
              </a:spcAft>
              <a:buClr>
                <a:schemeClr val="dk1"/>
              </a:buClr>
              <a:buSzPts val="1700"/>
              <a:buNone/>
            </a:pPr>
            <a:r>
              <a:rPr lang="en-US" sz="1600">
                <a:solidFill>
                  <a:schemeClr val="dk1"/>
                </a:solidFill>
                <a:latin typeface="Calibri"/>
                <a:ea typeface="Calibri"/>
                <a:cs typeface="Calibri"/>
                <a:sym typeface="Calibri"/>
              </a:rPr>
              <a:t> </a:t>
            </a:r>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lang="en-US" sz="1600">
                <a:solidFill>
                  <a:schemeClr val="dk1"/>
                </a:solidFill>
                <a:latin typeface="Calibri"/>
                <a:ea typeface="Calibri"/>
                <a:cs typeface="Calibri"/>
                <a:sym typeface="Calibri"/>
              </a:rPr>
              <a:t>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pic>
        <p:nvPicPr>
          <p:cNvPr id="140" name="Google Shape;140;p15"/>
          <p:cNvPicPr preferRelativeResize="0"/>
          <p:nvPr/>
        </p:nvPicPr>
        <p:blipFill rotWithShape="1">
          <a:blip r:embed="rId3">
            <a:alphaModFix/>
          </a:blip>
          <a:srcRect b="0" l="0" r="0" t="0"/>
          <a:stretch/>
        </p:blipFill>
        <p:spPr>
          <a:xfrm>
            <a:off x="1188" y="-1"/>
            <a:ext cx="9141619" cy="77524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6"/>
          <p:cNvSpPr txBox="1"/>
          <p:nvPr>
            <p:ph idx="1" type="body"/>
          </p:nvPr>
        </p:nvSpPr>
        <p:spPr>
          <a:xfrm>
            <a:off x="311700" y="1152474"/>
            <a:ext cx="8520600" cy="3512515"/>
          </a:xfrm>
          <a:prstGeom prst="rect">
            <a:avLst/>
          </a:prstGeom>
          <a:noFill/>
          <a:ln>
            <a:noFill/>
          </a:ln>
        </p:spPr>
        <p:txBody>
          <a:bodyPr anchorCtr="0" anchor="t" bIns="91425" lIns="91425" spcFirstLastPara="1" rIns="91425" wrap="square" tIns="91425">
            <a:noAutofit/>
          </a:bodyPr>
          <a:lstStyle/>
          <a:p>
            <a:pPr indent="0" lvl="0" marL="120650" rtl="0" algn="l">
              <a:lnSpc>
                <a:spcPct val="100000"/>
              </a:lnSpc>
              <a:spcBef>
                <a:spcPts val="0"/>
              </a:spcBef>
              <a:spcAft>
                <a:spcPts val="0"/>
              </a:spcAft>
              <a:buClr>
                <a:schemeClr val="dk1"/>
              </a:buClr>
              <a:buSzPts val="1700"/>
              <a:buNone/>
            </a:pPr>
            <a:r>
              <a:rPr b="1" lang="en-US" sz="1600">
                <a:solidFill>
                  <a:schemeClr val="dk1"/>
                </a:solidFill>
                <a:latin typeface="Calibri"/>
                <a:ea typeface="Calibri"/>
                <a:cs typeface="Calibri"/>
                <a:sym typeface="Calibri"/>
              </a:rPr>
              <a:t>More Best Practices:</a:t>
            </a:r>
            <a:endParaRPr/>
          </a:p>
          <a:p>
            <a:pPr indent="0" lvl="0" marL="120650" rtl="0" algn="l">
              <a:lnSpc>
                <a:spcPct val="100000"/>
              </a:lnSpc>
              <a:spcBef>
                <a:spcPts val="0"/>
              </a:spcBef>
              <a:spcAft>
                <a:spcPts val="0"/>
              </a:spcAft>
              <a:buClr>
                <a:schemeClr val="dk1"/>
              </a:buClr>
              <a:buSzPts val="1700"/>
              <a:buNone/>
            </a:pPr>
            <a:r>
              <a:rPr b="1" lang="en-US" sz="1600">
                <a:solidFill>
                  <a:schemeClr val="dk1"/>
                </a:solidFill>
                <a:latin typeface="Calibri"/>
                <a:ea typeface="Calibri"/>
                <a:cs typeface="Calibri"/>
                <a:sym typeface="Calibri"/>
              </a:rPr>
              <a:t> </a:t>
            </a:r>
            <a:endParaRPr/>
          </a:p>
          <a:p>
            <a:pPr indent="0" lvl="0" marL="120650" rtl="0" algn="l">
              <a:lnSpc>
                <a:spcPct val="100000"/>
              </a:lnSpc>
              <a:spcBef>
                <a:spcPts val="0"/>
              </a:spcBef>
              <a:spcAft>
                <a:spcPts val="0"/>
              </a:spcAft>
              <a:buClr>
                <a:schemeClr val="dk1"/>
              </a:buClr>
              <a:buSzPts val="1700"/>
              <a:buNone/>
            </a:pPr>
            <a:r>
              <a:rPr b="1" lang="en-US" sz="1600">
                <a:solidFill>
                  <a:srgbClr val="0070C0"/>
                </a:solidFill>
                <a:latin typeface="Calibri"/>
                <a:ea typeface="Calibri"/>
                <a:cs typeface="Calibri"/>
                <a:sym typeface="Calibri"/>
              </a:rPr>
              <a:t>Equipment:</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We also ask if crew is bringing any significant amount of equipment to campus, such as lights, a sound board, and if they need remote electrical power.</a:t>
            </a:r>
            <a:endParaRPr b="1" sz="1600">
              <a:solidFill>
                <a:srgbClr val="0070C0"/>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b="1" lang="en-US" sz="1600">
                <a:solidFill>
                  <a:srgbClr val="0070C0"/>
                </a:solidFill>
                <a:latin typeface="Calibri"/>
                <a:ea typeface="Calibri"/>
                <a:cs typeface="Calibri"/>
                <a:sym typeface="Calibri"/>
              </a:rPr>
              <a:t>Large crews/equipment &amp; COIs:</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Crews larger than 3 people with significant equipment may be asked to file a certificate of insurance (COI) with University Events Management (UEM).</a:t>
            </a:r>
            <a:endParaRPr/>
          </a:p>
          <a:p>
            <a:pPr indent="0" lvl="0" marL="120650" rtl="0" algn="l">
              <a:lnSpc>
                <a:spcPct val="100000"/>
              </a:lnSpc>
              <a:spcBef>
                <a:spcPts val="0"/>
              </a:spcBef>
              <a:spcAft>
                <a:spcPts val="0"/>
              </a:spcAft>
              <a:buClr>
                <a:schemeClr val="dk1"/>
              </a:buClr>
              <a:buSzPts val="1700"/>
              <a:buNone/>
            </a:pPr>
            <a:r>
              <a:rPr b="1" lang="en-US" sz="1600">
                <a:solidFill>
                  <a:srgbClr val="0070C0"/>
                </a:solidFill>
                <a:latin typeface="Calibri"/>
                <a:ea typeface="Calibri"/>
                <a:cs typeface="Calibri"/>
                <a:sym typeface="Calibri"/>
              </a:rPr>
              <a:t>Escorts:</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Reporters, producers, and crews are not allowed to roam campus without a staff escort (not a student). </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Public affairs officers in schools, departments, institutes and centers should be responsible for their media opportunities and campus visits. </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Students are not empowered to make decisions about access to facilities.</a:t>
            </a:r>
            <a:endParaRPr/>
          </a:p>
          <a:p>
            <a:pPr indent="-177800" lvl="0" marL="40640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lang="en-US" sz="1600">
                <a:solidFill>
                  <a:schemeClr val="dk1"/>
                </a:solidFill>
                <a:latin typeface="Calibri"/>
                <a:ea typeface="Calibri"/>
                <a:cs typeface="Calibri"/>
                <a:sym typeface="Calibri"/>
              </a:rPr>
              <a:t>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pic>
        <p:nvPicPr>
          <p:cNvPr id="146" name="Google Shape;146;p16"/>
          <p:cNvPicPr preferRelativeResize="0"/>
          <p:nvPr/>
        </p:nvPicPr>
        <p:blipFill rotWithShape="1">
          <a:blip r:embed="rId3">
            <a:alphaModFix/>
          </a:blip>
          <a:srcRect b="0" l="0" r="0" t="0"/>
          <a:stretch/>
        </p:blipFill>
        <p:spPr>
          <a:xfrm>
            <a:off x="1188" y="-1"/>
            <a:ext cx="9141619" cy="77524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120650" rtl="0" algn="l">
              <a:lnSpc>
                <a:spcPct val="100000"/>
              </a:lnSpc>
              <a:spcBef>
                <a:spcPts val="0"/>
              </a:spcBef>
              <a:spcAft>
                <a:spcPts val="0"/>
              </a:spcAft>
              <a:buClr>
                <a:schemeClr val="dk1"/>
              </a:buClr>
              <a:buSzPts val="1700"/>
              <a:buNone/>
            </a:pPr>
            <a:r>
              <a:rPr b="1" lang="en-US" sz="1600">
                <a:solidFill>
                  <a:schemeClr val="dk1"/>
                </a:solidFill>
                <a:latin typeface="Calibri"/>
                <a:ea typeface="Calibri"/>
                <a:cs typeface="Calibri"/>
                <a:sym typeface="Calibri"/>
              </a:rPr>
              <a:t>More Best Practices:</a:t>
            </a:r>
            <a:endParaRPr/>
          </a:p>
          <a:p>
            <a:pPr indent="0" lvl="0" marL="120650" rtl="0" algn="l">
              <a:lnSpc>
                <a:spcPct val="100000"/>
              </a:lnSpc>
              <a:spcBef>
                <a:spcPts val="0"/>
              </a:spcBef>
              <a:spcAft>
                <a:spcPts val="0"/>
              </a:spcAft>
              <a:buClr>
                <a:schemeClr val="dk1"/>
              </a:buClr>
              <a:buSzPts val="1700"/>
              <a:buNone/>
            </a:pPr>
            <a:r>
              <a:rPr b="1" lang="en-US" sz="1600">
                <a:solidFill>
                  <a:schemeClr val="dk1"/>
                </a:solidFill>
                <a:latin typeface="Calibri"/>
                <a:ea typeface="Calibri"/>
                <a:cs typeface="Calibri"/>
                <a:sym typeface="Calibri"/>
              </a:rPr>
              <a:t> </a:t>
            </a:r>
            <a:endParaRPr/>
          </a:p>
          <a:p>
            <a:pPr indent="0" lvl="0" marL="120650" rtl="0" algn="l">
              <a:lnSpc>
                <a:spcPct val="100000"/>
              </a:lnSpc>
              <a:spcBef>
                <a:spcPts val="0"/>
              </a:spcBef>
              <a:spcAft>
                <a:spcPts val="0"/>
              </a:spcAft>
              <a:buClr>
                <a:schemeClr val="dk1"/>
              </a:buClr>
              <a:buSzPts val="1700"/>
              <a:buNone/>
            </a:pPr>
            <a:r>
              <a:rPr b="1" lang="en-US" sz="1600">
                <a:solidFill>
                  <a:srgbClr val="0070C0"/>
                </a:solidFill>
                <a:latin typeface="Calibri"/>
                <a:ea typeface="Calibri"/>
                <a:cs typeface="Calibri"/>
                <a:sym typeface="Calibri"/>
              </a:rPr>
              <a:t>Locations:</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Many interior locations are strictly off limits without advance permission (especially classrooms, libraries, Lerner, dorms, cafeterias, etc.). </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Media and film crews are not allowed to enter classrooms without the advance permission of the instructor. Classes in progress must not be interrupted.</a:t>
            </a:r>
            <a:endParaRPr/>
          </a:p>
          <a:p>
            <a:pPr indent="0" lvl="0" marL="120650" rtl="0" algn="l">
              <a:lnSpc>
                <a:spcPct val="100000"/>
              </a:lnSpc>
              <a:spcBef>
                <a:spcPts val="0"/>
              </a:spcBef>
              <a:spcAft>
                <a:spcPts val="0"/>
              </a:spcAft>
              <a:buClr>
                <a:schemeClr val="dk1"/>
              </a:buClr>
              <a:buSzPts val="1700"/>
              <a:buNone/>
            </a:pPr>
            <a:r>
              <a:rPr b="1" lang="en-US" sz="1600">
                <a:solidFill>
                  <a:srgbClr val="0070C0"/>
                </a:solidFill>
                <a:latin typeface="Calibri"/>
                <a:ea typeface="Calibri"/>
                <a:cs typeface="Calibri"/>
                <a:sym typeface="Calibri"/>
              </a:rPr>
              <a:t>Parking:</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Crews often ask for on-campus parking, which we don’t have. We can allow a crew to unload equipment via at the Gates or the freight elevator in the Grove or W.119th Street entrances, but that must also be arranged in advance.</a:t>
            </a:r>
            <a:endParaRPr/>
          </a:p>
          <a:p>
            <a:pPr indent="0" lvl="0" marL="120650" rtl="0" algn="l">
              <a:lnSpc>
                <a:spcPct val="100000"/>
              </a:lnSpc>
              <a:spcBef>
                <a:spcPts val="0"/>
              </a:spcBef>
              <a:spcAft>
                <a:spcPts val="0"/>
              </a:spcAft>
              <a:buClr>
                <a:schemeClr val="dk1"/>
              </a:buClr>
              <a:buSzPts val="1700"/>
              <a:buNone/>
            </a:pPr>
            <a:r>
              <a:rPr lang="en-US" sz="1600">
                <a:solidFill>
                  <a:schemeClr val="dk1"/>
                </a:solidFill>
                <a:latin typeface="Calibri"/>
                <a:ea typeface="Calibri"/>
                <a:cs typeface="Calibri"/>
                <a:sym typeface="Calibri"/>
              </a:rPr>
              <a:t> </a:t>
            </a:r>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lang="en-US" sz="1600">
                <a:solidFill>
                  <a:schemeClr val="dk1"/>
                </a:solidFill>
                <a:latin typeface="Calibri"/>
                <a:ea typeface="Calibri"/>
                <a:cs typeface="Calibri"/>
                <a:sym typeface="Calibri"/>
              </a:rPr>
              <a:t>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pic>
        <p:nvPicPr>
          <p:cNvPr id="152" name="Google Shape;152;p17"/>
          <p:cNvPicPr preferRelativeResize="0"/>
          <p:nvPr/>
        </p:nvPicPr>
        <p:blipFill rotWithShape="1">
          <a:blip r:embed="rId3">
            <a:alphaModFix/>
          </a:blip>
          <a:srcRect b="0" l="0" r="0" t="0"/>
          <a:stretch/>
        </p:blipFill>
        <p:spPr>
          <a:xfrm>
            <a:off x="1188" y="-1"/>
            <a:ext cx="9141619" cy="77524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120650" rtl="0" algn="l">
              <a:lnSpc>
                <a:spcPct val="100000"/>
              </a:lnSpc>
              <a:spcBef>
                <a:spcPts val="0"/>
              </a:spcBef>
              <a:spcAft>
                <a:spcPts val="0"/>
              </a:spcAft>
              <a:buClr>
                <a:schemeClr val="dk1"/>
              </a:buClr>
              <a:buSzPts val="1700"/>
              <a:buNone/>
            </a:pPr>
            <a:r>
              <a:rPr b="1" lang="en-US" sz="1600">
                <a:solidFill>
                  <a:schemeClr val="dk1"/>
                </a:solidFill>
                <a:latin typeface="Calibri"/>
                <a:ea typeface="Calibri"/>
                <a:cs typeface="Calibri"/>
                <a:sym typeface="Calibri"/>
              </a:rPr>
              <a:t>More Best Practices:</a:t>
            </a:r>
            <a:endParaRPr/>
          </a:p>
          <a:p>
            <a:pPr indent="0" lvl="0" marL="120650" rtl="0" algn="l">
              <a:lnSpc>
                <a:spcPct val="100000"/>
              </a:lnSpc>
              <a:spcBef>
                <a:spcPts val="0"/>
              </a:spcBef>
              <a:spcAft>
                <a:spcPts val="0"/>
              </a:spcAft>
              <a:buClr>
                <a:schemeClr val="dk1"/>
              </a:buClr>
              <a:buSzPts val="1700"/>
              <a:buNone/>
            </a:pPr>
            <a:r>
              <a:t/>
            </a:r>
            <a:endParaRPr b="1"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b="1" lang="en-US" sz="1600">
                <a:solidFill>
                  <a:srgbClr val="0070C0"/>
                </a:solidFill>
                <a:latin typeface="Calibri"/>
                <a:ea typeface="Calibri"/>
                <a:cs typeface="Calibri"/>
                <a:sym typeface="Calibri"/>
              </a:rPr>
              <a:t>“Casting”:</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We often arrange interviews for faculty members, but seldom for students. We don’t do “casting” for media opportunities in that way. If there is a priority story, then we consult with University Life, Columbia College or a department to identify students who can be invited by the press to participate.</a:t>
            </a:r>
            <a:endParaRPr b="1"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b="1" lang="en-US" sz="1600">
                <a:solidFill>
                  <a:srgbClr val="0070C0"/>
                </a:solidFill>
                <a:latin typeface="Calibri"/>
                <a:ea typeface="Calibri"/>
                <a:cs typeface="Calibri"/>
                <a:sym typeface="Calibri"/>
              </a:rPr>
              <a:t>COVID-19 Health form:</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Must be completed and submitted by each member of an on-site team.</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Important for contact tracing should any COVID-19 infection be reported by any member of staff or crew.</a:t>
            </a:r>
            <a:endParaRPr/>
          </a:p>
          <a:p>
            <a:pPr indent="0" lvl="0" marL="120650" rtl="0" algn="l">
              <a:lnSpc>
                <a:spcPct val="100000"/>
              </a:lnSpc>
              <a:spcBef>
                <a:spcPts val="0"/>
              </a:spcBef>
              <a:spcAft>
                <a:spcPts val="0"/>
              </a:spcAft>
              <a:buClr>
                <a:schemeClr val="dk1"/>
              </a:buClr>
              <a:buSzPts val="1700"/>
              <a:buNone/>
            </a:pPr>
            <a:r>
              <a:rPr lang="en-US" sz="1600">
                <a:solidFill>
                  <a:schemeClr val="dk1"/>
                </a:solidFill>
                <a:latin typeface="Calibri"/>
                <a:ea typeface="Calibri"/>
                <a:cs typeface="Calibri"/>
                <a:sym typeface="Calibri"/>
              </a:rPr>
              <a:t> </a:t>
            </a:r>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lang="en-US" sz="1600">
                <a:solidFill>
                  <a:schemeClr val="dk1"/>
                </a:solidFill>
                <a:latin typeface="Calibri"/>
                <a:ea typeface="Calibri"/>
                <a:cs typeface="Calibri"/>
                <a:sym typeface="Calibri"/>
              </a:rPr>
              <a:t>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pic>
        <p:nvPicPr>
          <p:cNvPr id="158" name="Google Shape;158;p18"/>
          <p:cNvPicPr preferRelativeResize="0"/>
          <p:nvPr/>
        </p:nvPicPr>
        <p:blipFill rotWithShape="1">
          <a:blip r:embed="rId3">
            <a:alphaModFix/>
          </a:blip>
          <a:srcRect b="0" l="0" r="0" t="0"/>
          <a:stretch/>
        </p:blipFill>
        <p:spPr>
          <a:xfrm>
            <a:off x="1188" y="-1"/>
            <a:ext cx="9141619" cy="77524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9"/>
          <p:cNvSpPr txBox="1"/>
          <p:nvPr>
            <p:ph idx="1" type="body"/>
          </p:nvPr>
        </p:nvSpPr>
        <p:spPr>
          <a:xfrm>
            <a:off x="311700" y="1152474"/>
            <a:ext cx="8520600" cy="3512515"/>
          </a:xfrm>
          <a:prstGeom prst="rect">
            <a:avLst/>
          </a:prstGeom>
          <a:noFill/>
          <a:ln>
            <a:noFill/>
          </a:ln>
        </p:spPr>
        <p:txBody>
          <a:bodyPr anchorCtr="0" anchor="t" bIns="91425" lIns="91425" spcFirstLastPara="1" rIns="91425" wrap="square" tIns="91425">
            <a:noAutofit/>
          </a:bodyPr>
          <a:lstStyle/>
          <a:p>
            <a:pPr indent="0" lvl="0" marL="120650" rtl="0" algn="l">
              <a:lnSpc>
                <a:spcPct val="100000"/>
              </a:lnSpc>
              <a:spcBef>
                <a:spcPts val="0"/>
              </a:spcBef>
              <a:spcAft>
                <a:spcPts val="0"/>
              </a:spcAft>
              <a:buClr>
                <a:schemeClr val="dk1"/>
              </a:buClr>
              <a:buSzPts val="1700"/>
              <a:buNone/>
            </a:pPr>
            <a:r>
              <a:rPr b="1" lang="en-US" sz="1600">
                <a:solidFill>
                  <a:schemeClr val="dk1"/>
                </a:solidFill>
                <a:latin typeface="Calibri"/>
                <a:ea typeface="Calibri"/>
                <a:cs typeface="Calibri"/>
                <a:sym typeface="Calibri"/>
              </a:rPr>
              <a:t>More Best Practices:</a:t>
            </a:r>
            <a:endParaRPr/>
          </a:p>
          <a:p>
            <a:pPr indent="0" lvl="0" marL="120650" rtl="0" algn="l">
              <a:lnSpc>
                <a:spcPct val="100000"/>
              </a:lnSpc>
              <a:spcBef>
                <a:spcPts val="0"/>
              </a:spcBef>
              <a:spcAft>
                <a:spcPts val="0"/>
              </a:spcAft>
              <a:buClr>
                <a:schemeClr val="dk1"/>
              </a:buClr>
              <a:buSzPts val="1700"/>
              <a:buNone/>
            </a:pPr>
            <a:r>
              <a:rPr b="1" lang="en-US" sz="1600">
                <a:solidFill>
                  <a:schemeClr val="dk1"/>
                </a:solidFill>
                <a:latin typeface="Calibri"/>
                <a:ea typeface="Calibri"/>
                <a:cs typeface="Calibri"/>
                <a:sym typeface="Calibri"/>
              </a:rPr>
              <a:t> </a:t>
            </a:r>
            <a:endParaRPr/>
          </a:p>
          <a:p>
            <a:pPr indent="0" lvl="0" marL="120650" rtl="0" algn="l">
              <a:lnSpc>
                <a:spcPct val="100000"/>
              </a:lnSpc>
              <a:spcBef>
                <a:spcPts val="0"/>
              </a:spcBef>
              <a:spcAft>
                <a:spcPts val="0"/>
              </a:spcAft>
              <a:buClr>
                <a:schemeClr val="dk1"/>
              </a:buClr>
              <a:buSzPts val="1700"/>
              <a:buNone/>
            </a:pPr>
            <a:r>
              <a:rPr b="1" lang="en-US" sz="1600">
                <a:solidFill>
                  <a:srgbClr val="0070C0"/>
                </a:solidFill>
                <a:latin typeface="Calibri"/>
                <a:ea typeface="Calibri"/>
                <a:cs typeface="Calibri"/>
                <a:sym typeface="Calibri"/>
              </a:rPr>
              <a:t>Escorts:</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Reporters, producers, and crews are not allowed to roam campus without a staff escort (not a student</a:t>
            </a:r>
            <a:r>
              <a:rPr lang="en-US" sz="1600">
                <a:solidFill>
                  <a:srgbClr val="0070C0"/>
                </a:solidFill>
                <a:latin typeface="Calibri"/>
                <a:ea typeface="Calibri"/>
                <a:cs typeface="Calibri"/>
                <a:sym typeface="Calibri"/>
              </a:rPr>
              <a:t>*</a:t>
            </a:r>
            <a:r>
              <a:rPr lang="en-US" sz="1600">
                <a:solidFill>
                  <a:schemeClr val="dk1"/>
                </a:solidFill>
                <a:latin typeface="Calibri"/>
                <a:ea typeface="Calibri"/>
                <a:cs typeface="Calibri"/>
                <a:sym typeface="Calibri"/>
              </a:rPr>
              <a:t>). </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Public affairs officers (PAO) in schools, departments, institutes and centers should be responsible for campus visits by media related to their domain. </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If a unit does not have a designated PAO, then a staff administrator, assistant or a professor may act as an escort.</a:t>
            </a:r>
            <a:endParaRPr/>
          </a:p>
          <a:p>
            <a:pPr indent="-177800" lvl="0" marL="40640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lang="en-US" sz="1600">
                <a:solidFill>
                  <a:srgbClr val="0070C0"/>
                </a:solidFill>
                <a:latin typeface="Calibri"/>
                <a:ea typeface="Calibri"/>
                <a:cs typeface="Calibri"/>
                <a:sym typeface="Calibri"/>
              </a:rPr>
              <a:t>* Students are not empowered to make decisions about access to facilities.</a:t>
            </a:r>
            <a:endParaRPr/>
          </a:p>
          <a:p>
            <a:pPr indent="-177800" lvl="0" marL="40640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lang="en-US" sz="1600">
                <a:solidFill>
                  <a:schemeClr val="dk1"/>
                </a:solidFill>
                <a:latin typeface="Calibri"/>
                <a:ea typeface="Calibri"/>
                <a:cs typeface="Calibri"/>
                <a:sym typeface="Calibri"/>
              </a:rPr>
              <a:t>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pic>
        <p:nvPicPr>
          <p:cNvPr id="164" name="Google Shape;164;p19"/>
          <p:cNvPicPr preferRelativeResize="0"/>
          <p:nvPr/>
        </p:nvPicPr>
        <p:blipFill rotWithShape="1">
          <a:blip r:embed="rId3">
            <a:alphaModFix/>
          </a:blip>
          <a:srcRect b="0" l="0" r="0" t="0"/>
          <a:stretch/>
        </p:blipFill>
        <p:spPr>
          <a:xfrm>
            <a:off x="1188" y="-1"/>
            <a:ext cx="9141619" cy="7752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120650" rtl="0" algn="l">
              <a:lnSpc>
                <a:spcPct val="100000"/>
              </a:lnSpc>
              <a:spcBef>
                <a:spcPts val="0"/>
              </a:spcBef>
              <a:spcAft>
                <a:spcPts val="0"/>
              </a:spcAft>
              <a:buClr>
                <a:schemeClr val="dk1"/>
              </a:buClr>
              <a:buSzPts val="1700"/>
              <a:buNone/>
            </a:pPr>
            <a:r>
              <a:rPr b="1" lang="en-US" sz="1600">
                <a:solidFill>
                  <a:schemeClr val="dk1"/>
                </a:solidFill>
                <a:latin typeface="Calibri"/>
                <a:ea typeface="Calibri"/>
                <a:cs typeface="Calibri"/>
                <a:sym typeface="Calibri"/>
              </a:rPr>
              <a:t>Before we launch into today’s program…</a:t>
            </a:r>
            <a:endParaRPr/>
          </a:p>
          <a:p>
            <a:pPr indent="0" lvl="0" marL="120650" rtl="0" algn="l">
              <a:lnSpc>
                <a:spcPct val="100000"/>
              </a:lnSpc>
              <a:spcBef>
                <a:spcPts val="0"/>
              </a:spcBef>
              <a:spcAft>
                <a:spcPts val="0"/>
              </a:spcAft>
              <a:buClr>
                <a:schemeClr val="dk1"/>
              </a:buClr>
              <a:buSzPts val="1700"/>
              <a:buNone/>
            </a:pPr>
            <a:r>
              <a:t/>
            </a:r>
            <a:endParaRPr sz="1600"/>
          </a:p>
          <a:p>
            <a:pPr indent="0" lvl="0" marL="114300" rtl="0" algn="ctr">
              <a:lnSpc>
                <a:spcPct val="115000"/>
              </a:lnSpc>
              <a:spcBef>
                <a:spcPts val="0"/>
              </a:spcBef>
              <a:spcAft>
                <a:spcPts val="0"/>
              </a:spcAft>
              <a:buSzPts val="1800"/>
              <a:buNone/>
            </a:pPr>
            <a:r>
              <a:rPr b="1" lang="en-US" sz="1400">
                <a:solidFill>
                  <a:srgbClr val="0070C0"/>
                </a:solidFill>
                <a:latin typeface="Calibri"/>
                <a:ea typeface="Calibri"/>
                <a:cs typeface="Calibri"/>
                <a:sym typeface="Calibri"/>
              </a:rPr>
              <a:t>Campus Access Policy for Media During Pandemic 2020 </a:t>
            </a:r>
            <a:endParaRPr/>
          </a:p>
          <a:p>
            <a:pPr indent="0" lvl="0" marL="114300" rtl="0" algn="l">
              <a:lnSpc>
                <a:spcPct val="115000"/>
              </a:lnSpc>
              <a:spcBef>
                <a:spcPts val="0"/>
              </a:spcBef>
              <a:spcAft>
                <a:spcPts val="0"/>
              </a:spcAft>
              <a:buSzPts val="1800"/>
              <a:buNone/>
            </a:pPr>
            <a:r>
              <a:t/>
            </a:r>
            <a:endParaRPr sz="1400">
              <a:solidFill>
                <a:schemeClr val="dk1"/>
              </a:solidFill>
              <a:latin typeface="Calibri"/>
              <a:ea typeface="Calibri"/>
              <a:cs typeface="Calibri"/>
              <a:sym typeface="Calibri"/>
            </a:endParaRPr>
          </a:p>
          <a:p>
            <a:pPr indent="-342900" lvl="0" marL="457200" rtl="0" algn="l">
              <a:lnSpc>
                <a:spcPct val="115000"/>
              </a:lnSpc>
              <a:spcBef>
                <a:spcPts val="0"/>
              </a:spcBef>
              <a:spcAft>
                <a:spcPts val="0"/>
              </a:spcAft>
              <a:buSzPts val="1800"/>
              <a:buChar char="●"/>
            </a:pPr>
            <a:r>
              <a:rPr lang="en-US" sz="1400" u="sng">
                <a:solidFill>
                  <a:schemeClr val="dk1"/>
                </a:solidFill>
                <a:highlight>
                  <a:srgbClr val="FFFF00"/>
                </a:highlight>
                <a:latin typeface="Calibri"/>
                <a:ea typeface="Calibri"/>
                <a:cs typeface="Calibri"/>
                <a:sym typeface="Calibri"/>
              </a:rPr>
              <a:t>Access</a:t>
            </a:r>
            <a:r>
              <a:rPr lang="en-US" sz="1400">
                <a:solidFill>
                  <a:schemeClr val="dk1"/>
                </a:solidFill>
                <a:latin typeface="Calibri"/>
                <a:ea typeface="Calibri"/>
                <a:cs typeface="Calibri"/>
                <a:sym typeface="Calibri"/>
              </a:rPr>
              <a:t> to Columbia’s campuses for press and commercial film projects </a:t>
            </a:r>
            <a:r>
              <a:rPr lang="en-US" sz="1400" u="sng">
                <a:solidFill>
                  <a:schemeClr val="dk1"/>
                </a:solidFill>
                <a:highlight>
                  <a:srgbClr val="FFFF00"/>
                </a:highlight>
                <a:latin typeface="Calibri"/>
                <a:ea typeface="Calibri"/>
                <a:cs typeface="Calibri"/>
                <a:sym typeface="Calibri"/>
              </a:rPr>
              <a:t>has been curtailed</a:t>
            </a:r>
            <a:r>
              <a:rPr lang="en-US" sz="1400">
                <a:solidFill>
                  <a:schemeClr val="dk1"/>
                </a:solidFill>
                <a:latin typeface="Calibri"/>
                <a:ea typeface="Calibri"/>
                <a:cs typeface="Calibri"/>
                <a:sym typeface="Calibri"/>
              </a:rPr>
              <a:t> out of an abundance of caution during the COVID-19 global pandemic. </a:t>
            </a:r>
            <a:endParaRPr/>
          </a:p>
          <a:p>
            <a:pPr indent="-342900" lvl="0" marL="457200" rtl="0" algn="l">
              <a:lnSpc>
                <a:spcPct val="115000"/>
              </a:lnSpc>
              <a:spcBef>
                <a:spcPts val="0"/>
              </a:spcBef>
              <a:spcAft>
                <a:spcPts val="0"/>
              </a:spcAft>
              <a:buSzPts val="1800"/>
              <a:buChar char="●"/>
            </a:pPr>
            <a:r>
              <a:rPr lang="en-US" sz="1400">
                <a:solidFill>
                  <a:schemeClr val="dk1"/>
                </a:solidFill>
                <a:latin typeface="Calibri"/>
                <a:ea typeface="Calibri"/>
                <a:cs typeface="Calibri"/>
                <a:sym typeface="Calibri"/>
              </a:rPr>
              <a:t>This policy includes, but is not limited to, other media entities, such as commercial photographers and documentary filmmakers. </a:t>
            </a:r>
            <a:endParaRPr/>
          </a:p>
          <a:p>
            <a:pPr indent="-342900" lvl="0" marL="457200" rtl="0" algn="l">
              <a:lnSpc>
                <a:spcPct val="115000"/>
              </a:lnSpc>
              <a:spcBef>
                <a:spcPts val="0"/>
              </a:spcBef>
              <a:spcAft>
                <a:spcPts val="0"/>
              </a:spcAft>
              <a:buSzPts val="1800"/>
              <a:buChar char="●"/>
            </a:pPr>
            <a:r>
              <a:rPr lang="en-US" sz="1400">
                <a:solidFill>
                  <a:schemeClr val="dk1"/>
                </a:solidFill>
                <a:latin typeface="Calibri"/>
                <a:ea typeface="Calibri"/>
                <a:cs typeface="Calibri"/>
                <a:sym typeface="Calibri"/>
              </a:rPr>
              <a:t>Until further notice, all media access requests will be reviewed by the Office of Communications and Public Affairs in conjunction with the Office of Public Safety.</a:t>
            </a:r>
            <a:endParaRPr/>
          </a:p>
          <a:p>
            <a:pPr indent="-228600" lvl="0" marL="457200" rtl="0" algn="l">
              <a:lnSpc>
                <a:spcPct val="100000"/>
              </a:lnSpc>
              <a:spcBef>
                <a:spcPts val="0"/>
              </a:spcBef>
              <a:spcAft>
                <a:spcPts val="0"/>
              </a:spcAft>
              <a:buClr>
                <a:schemeClr val="dk1"/>
              </a:buClr>
              <a:buSzPts val="1700"/>
              <a:buFont typeface="Calibri"/>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b="1" lang="en-US" sz="1400">
                <a:solidFill>
                  <a:srgbClr val="0070C0"/>
                </a:solidFill>
                <a:latin typeface="Calibri"/>
                <a:ea typeface="Calibri"/>
                <a:cs typeface="Calibri"/>
                <a:sym typeface="Calibri"/>
              </a:rPr>
              <a:t>Until COVID restrictions are lifted, best to try to default to remote media, such as Zoom calls, recorded phone interviews, or providing “broadcast roll” instead of on-campus visits by media/press.</a:t>
            </a:r>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lang="en-US" sz="1600">
                <a:solidFill>
                  <a:schemeClr val="dk1"/>
                </a:solidFill>
                <a:latin typeface="Calibri"/>
                <a:ea typeface="Calibri"/>
                <a:cs typeface="Calibri"/>
                <a:sym typeface="Calibri"/>
              </a:rPr>
              <a:t>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pic>
        <p:nvPicPr>
          <p:cNvPr id="61" name="Google Shape;61;p2"/>
          <p:cNvPicPr preferRelativeResize="0"/>
          <p:nvPr/>
        </p:nvPicPr>
        <p:blipFill rotWithShape="1">
          <a:blip r:embed="rId3">
            <a:alphaModFix/>
          </a:blip>
          <a:srcRect b="0" l="0" r="0" t="0"/>
          <a:stretch/>
        </p:blipFill>
        <p:spPr>
          <a:xfrm>
            <a:off x="1188" y="-1"/>
            <a:ext cx="9141619" cy="77524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120650" rtl="0" algn="l">
              <a:lnSpc>
                <a:spcPct val="100000"/>
              </a:lnSpc>
              <a:spcBef>
                <a:spcPts val="0"/>
              </a:spcBef>
              <a:spcAft>
                <a:spcPts val="0"/>
              </a:spcAft>
              <a:buClr>
                <a:schemeClr val="dk1"/>
              </a:buClr>
              <a:buSzPts val="1700"/>
              <a:buNone/>
            </a:pPr>
            <a:r>
              <a:rPr b="1" lang="en-US" sz="1600">
                <a:solidFill>
                  <a:schemeClr val="dk1"/>
                </a:solidFill>
                <a:latin typeface="Calibri"/>
                <a:ea typeface="Calibri"/>
                <a:cs typeface="Calibri"/>
                <a:sym typeface="Calibri"/>
              </a:rPr>
              <a:t>About Copyrights, Permissions and Releases:</a:t>
            </a:r>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b="1" lang="en-US" sz="1600">
                <a:solidFill>
                  <a:srgbClr val="0070C0"/>
                </a:solidFill>
                <a:latin typeface="Calibri"/>
                <a:ea typeface="Calibri"/>
                <a:cs typeface="Calibri"/>
                <a:sym typeface="Calibri"/>
              </a:rPr>
              <a:t>Best Practices:</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As a general guideline, if individuals are interviewed or personally identifiable in the video, they should agree before being videotaped. </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If the project will be distributed commercially, a signed release is required from individuals. </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If people are in the background or out-of-focus, we have no issues.</a:t>
            </a:r>
            <a:endParaRPr/>
          </a:p>
          <a:p>
            <a:pPr indent="0" lvl="0" marL="120650" rtl="0" algn="l">
              <a:lnSpc>
                <a:spcPct val="100000"/>
              </a:lnSpc>
              <a:spcBef>
                <a:spcPts val="0"/>
              </a:spcBef>
              <a:spcAft>
                <a:spcPts val="0"/>
              </a:spcAft>
              <a:buClr>
                <a:schemeClr val="dk1"/>
              </a:buClr>
              <a:buSzPts val="1700"/>
              <a:buNone/>
            </a:pPr>
            <a:r>
              <a:rPr lang="en-US" sz="1600">
                <a:solidFill>
                  <a:schemeClr val="dk1"/>
                </a:solidFill>
                <a:latin typeface="Calibri"/>
                <a:ea typeface="Calibri"/>
                <a:cs typeface="Calibri"/>
                <a:sym typeface="Calibri"/>
              </a:rPr>
              <a:t> </a:t>
            </a:r>
            <a:endParaRPr/>
          </a:p>
          <a:p>
            <a:pPr indent="0" lvl="0" marL="120650" rtl="0" algn="l">
              <a:lnSpc>
                <a:spcPct val="100000"/>
              </a:lnSpc>
              <a:spcBef>
                <a:spcPts val="0"/>
              </a:spcBef>
              <a:spcAft>
                <a:spcPts val="0"/>
              </a:spcAft>
              <a:buClr>
                <a:schemeClr val="dk1"/>
              </a:buClr>
              <a:buSzPts val="1700"/>
              <a:buNone/>
            </a:pPr>
            <a:r>
              <a:rPr b="1" lang="en-US" sz="1600">
                <a:solidFill>
                  <a:srgbClr val="0070C0"/>
                </a:solidFill>
                <a:latin typeface="Calibri"/>
                <a:ea typeface="Calibri"/>
                <a:cs typeface="Calibri"/>
                <a:sym typeface="Calibri"/>
              </a:rPr>
              <a:t>Copyrights &amp; permissions -- We don’t sign away Columbia’s rights.</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We have our own </a:t>
            </a:r>
            <a:r>
              <a:rPr lang="en-US" sz="1600">
                <a:solidFill>
                  <a:srgbClr val="0070C0"/>
                </a:solidFill>
                <a:latin typeface="Calibri"/>
                <a:ea typeface="Calibri"/>
                <a:cs typeface="Calibri"/>
                <a:sym typeface="Calibri"/>
              </a:rPr>
              <a:t>location release form </a:t>
            </a:r>
            <a:r>
              <a:rPr lang="en-US" sz="1600">
                <a:solidFill>
                  <a:schemeClr val="dk1"/>
                </a:solidFill>
                <a:latin typeface="Calibri"/>
                <a:ea typeface="Calibri"/>
                <a:cs typeface="Calibri"/>
                <a:sym typeface="Calibri"/>
              </a:rPr>
              <a:t>for copyright clearance. </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We do not sign location release forms provided by outside entities, such as broadcast news companies or film production units.</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If a release form is required, please consult Robert Hornsby or Caroline Adelman.</a:t>
            </a:r>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lang="en-US" sz="1600">
                <a:solidFill>
                  <a:schemeClr val="dk1"/>
                </a:solidFill>
                <a:latin typeface="Calibri"/>
                <a:ea typeface="Calibri"/>
                <a:cs typeface="Calibri"/>
                <a:sym typeface="Calibri"/>
              </a:rPr>
              <a:t>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pic>
        <p:nvPicPr>
          <p:cNvPr id="170" name="Google Shape;170;p20"/>
          <p:cNvPicPr preferRelativeResize="0"/>
          <p:nvPr/>
        </p:nvPicPr>
        <p:blipFill rotWithShape="1">
          <a:blip r:embed="rId3">
            <a:alphaModFix/>
          </a:blip>
          <a:srcRect b="0" l="0" r="0" t="0"/>
          <a:stretch/>
        </p:blipFill>
        <p:spPr>
          <a:xfrm>
            <a:off x="1188" y="-1"/>
            <a:ext cx="9141619" cy="77524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1"/>
          <p:cNvSpPr txBox="1"/>
          <p:nvPr>
            <p:ph idx="1" type="body"/>
          </p:nvPr>
        </p:nvSpPr>
        <p:spPr>
          <a:xfrm>
            <a:off x="311700" y="1152475"/>
            <a:ext cx="8520600" cy="3535762"/>
          </a:xfrm>
          <a:prstGeom prst="rect">
            <a:avLst/>
          </a:prstGeom>
          <a:noFill/>
          <a:ln>
            <a:noFill/>
          </a:ln>
        </p:spPr>
        <p:txBody>
          <a:bodyPr anchorCtr="0" anchor="t" bIns="91425" lIns="91425" spcFirstLastPara="1" rIns="91425" wrap="square" tIns="91425">
            <a:noAutofit/>
          </a:bodyPr>
          <a:lstStyle/>
          <a:p>
            <a:pPr indent="0" lvl="0" marL="120650" rtl="0" algn="l">
              <a:lnSpc>
                <a:spcPct val="100000"/>
              </a:lnSpc>
              <a:spcBef>
                <a:spcPts val="0"/>
              </a:spcBef>
              <a:spcAft>
                <a:spcPts val="0"/>
              </a:spcAft>
              <a:buClr>
                <a:schemeClr val="dk1"/>
              </a:buClr>
              <a:buSzPts val="1700"/>
              <a:buNone/>
            </a:pPr>
            <a:r>
              <a:rPr b="1" lang="en-US" sz="1600">
                <a:solidFill>
                  <a:schemeClr val="dk1"/>
                </a:solidFill>
                <a:latin typeface="Calibri"/>
                <a:ea typeface="Calibri"/>
                <a:cs typeface="Calibri"/>
                <a:sym typeface="Calibri"/>
              </a:rPr>
              <a:t>More About Releases:</a:t>
            </a:r>
            <a:endParaRPr/>
          </a:p>
          <a:p>
            <a:pPr indent="0" lvl="0" marL="120650" rtl="0" algn="l">
              <a:lnSpc>
                <a:spcPct val="100000"/>
              </a:lnSpc>
              <a:spcBef>
                <a:spcPts val="0"/>
              </a:spcBef>
              <a:spcAft>
                <a:spcPts val="0"/>
              </a:spcAft>
              <a:buClr>
                <a:schemeClr val="dk1"/>
              </a:buClr>
              <a:buSzPts val="1700"/>
              <a:buNone/>
            </a:pPr>
            <a:r>
              <a:t/>
            </a:r>
            <a:endParaRPr b="1"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b="1" lang="en-US" sz="1600">
                <a:solidFill>
                  <a:srgbClr val="0070C0"/>
                </a:solidFill>
                <a:latin typeface="Calibri"/>
                <a:ea typeface="Calibri"/>
                <a:cs typeface="Calibri"/>
                <a:sym typeface="Calibri"/>
              </a:rPr>
              <a:t>Release forms for individuals:</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The key factor here is if a personal is easily recognizable or identifiable.</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No releases are required for people who are not clearly identified in the background or are seen out-of-focus.</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Link to a </a:t>
            </a:r>
            <a:r>
              <a:rPr lang="en-US" sz="1600">
                <a:solidFill>
                  <a:srgbClr val="0070C0"/>
                </a:solidFill>
                <a:latin typeface="Calibri"/>
                <a:ea typeface="Calibri"/>
                <a:cs typeface="Calibri"/>
                <a:sym typeface="Calibri"/>
              </a:rPr>
              <a:t>release form for individuals </a:t>
            </a:r>
            <a:r>
              <a:rPr lang="en-US" sz="1600">
                <a:solidFill>
                  <a:schemeClr val="dk1"/>
                </a:solidFill>
                <a:latin typeface="Calibri"/>
                <a:ea typeface="Calibri"/>
                <a:cs typeface="Calibri"/>
                <a:sym typeface="Calibri"/>
              </a:rPr>
              <a:t>in Resources at end of this PPT.</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For events that are filmed, best to post appropriate signage, outside the entry, such as:</a:t>
            </a:r>
            <a:endParaRPr/>
          </a:p>
          <a:p>
            <a:pPr indent="0" lvl="0" marL="120650" rtl="0" algn="l">
              <a:lnSpc>
                <a:spcPct val="100000"/>
              </a:lnSpc>
              <a:spcBef>
                <a:spcPts val="0"/>
              </a:spcBef>
              <a:spcAft>
                <a:spcPts val="0"/>
              </a:spcAft>
              <a:buClr>
                <a:schemeClr val="dk1"/>
              </a:buClr>
              <a:buSzPts val="1700"/>
              <a:buNone/>
            </a:pPr>
            <a:r>
              <a:rPr lang="en-US" sz="1600">
                <a:solidFill>
                  <a:schemeClr val="dk1"/>
                </a:solidFill>
                <a:latin typeface="Calibri"/>
                <a:ea typeface="Calibri"/>
                <a:cs typeface="Calibri"/>
                <a:sym typeface="Calibri"/>
              </a:rPr>
              <a:t>       	“Note that this event is being videotaped, and by entering you agree</a:t>
            </a:r>
            <a:endParaRPr/>
          </a:p>
          <a:p>
            <a:pPr indent="0" lvl="0" marL="120650" rtl="0" algn="l">
              <a:lnSpc>
                <a:spcPct val="100000"/>
              </a:lnSpc>
              <a:spcBef>
                <a:spcPts val="0"/>
              </a:spcBef>
              <a:spcAft>
                <a:spcPts val="0"/>
              </a:spcAft>
              <a:buClr>
                <a:schemeClr val="dk1"/>
              </a:buClr>
              <a:buSzPts val="1700"/>
              <a:buNone/>
            </a:pPr>
            <a:r>
              <a:rPr lang="en-US" sz="1600">
                <a:solidFill>
                  <a:schemeClr val="dk1"/>
                </a:solidFill>
                <a:latin typeface="Calibri"/>
                <a:ea typeface="Calibri"/>
                <a:cs typeface="Calibri"/>
                <a:sym typeface="Calibri"/>
              </a:rPr>
              <a:t>	 to allow yourself to be recorded.” </a:t>
            </a:r>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lang="en-US" sz="1600">
                <a:solidFill>
                  <a:schemeClr val="dk1"/>
                </a:solidFill>
                <a:latin typeface="Calibri"/>
                <a:ea typeface="Calibri"/>
                <a:cs typeface="Calibri"/>
                <a:sym typeface="Calibri"/>
              </a:rPr>
              <a:t> </a:t>
            </a:r>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lang="en-US" sz="1600">
                <a:solidFill>
                  <a:schemeClr val="dk1"/>
                </a:solidFill>
                <a:latin typeface="Calibri"/>
                <a:ea typeface="Calibri"/>
                <a:cs typeface="Calibri"/>
                <a:sym typeface="Calibri"/>
              </a:rPr>
              <a:t>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pic>
        <p:nvPicPr>
          <p:cNvPr id="176" name="Google Shape;176;p21"/>
          <p:cNvPicPr preferRelativeResize="0"/>
          <p:nvPr/>
        </p:nvPicPr>
        <p:blipFill rotWithShape="1">
          <a:blip r:embed="rId3">
            <a:alphaModFix/>
          </a:blip>
          <a:srcRect b="0" l="0" r="0" t="0"/>
          <a:stretch/>
        </p:blipFill>
        <p:spPr>
          <a:xfrm>
            <a:off x="1188" y="-1"/>
            <a:ext cx="9141619" cy="77524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2"/>
          <p:cNvSpPr txBox="1"/>
          <p:nvPr>
            <p:ph idx="1" type="body"/>
          </p:nvPr>
        </p:nvSpPr>
        <p:spPr>
          <a:xfrm>
            <a:off x="311700" y="1152475"/>
            <a:ext cx="8520600" cy="3574508"/>
          </a:xfrm>
          <a:prstGeom prst="rect">
            <a:avLst/>
          </a:prstGeom>
          <a:noFill/>
          <a:ln>
            <a:noFill/>
          </a:ln>
        </p:spPr>
        <p:txBody>
          <a:bodyPr anchorCtr="0" anchor="t" bIns="91425" lIns="91425" spcFirstLastPara="1" rIns="91425" wrap="square" tIns="91425">
            <a:noAutofit/>
          </a:bodyPr>
          <a:lstStyle/>
          <a:p>
            <a:pPr indent="0" lvl="0" marL="120650" rtl="0" algn="l">
              <a:lnSpc>
                <a:spcPct val="100000"/>
              </a:lnSpc>
              <a:spcBef>
                <a:spcPts val="0"/>
              </a:spcBef>
              <a:spcAft>
                <a:spcPts val="0"/>
              </a:spcAft>
              <a:buClr>
                <a:schemeClr val="dk1"/>
              </a:buClr>
              <a:buSzPts val="1700"/>
              <a:buNone/>
            </a:pPr>
            <a:r>
              <a:rPr b="1" lang="en-US" sz="1600">
                <a:solidFill>
                  <a:schemeClr val="dk1"/>
                </a:solidFill>
                <a:latin typeface="Calibri"/>
                <a:ea typeface="Calibri"/>
                <a:cs typeface="Calibri"/>
                <a:sym typeface="Calibri"/>
              </a:rPr>
              <a:t>Locations requiring special permissions:</a:t>
            </a:r>
            <a:endParaRPr/>
          </a:p>
          <a:p>
            <a:pPr indent="0" lvl="0" marL="120650" rtl="0" algn="l">
              <a:lnSpc>
                <a:spcPct val="100000"/>
              </a:lnSpc>
              <a:spcBef>
                <a:spcPts val="0"/>
              </a:spcBef>
              <a:spcAft>
                <a:spcPts val="0"/>
              </a:spcAft>
              <a:buClr>
                <a:schemeClr val="dk1"/>
              </a:buClr>
              <a:buSzPts val="1700"/>
              <a:buNone/>
            </a:pPr>
            <a:r>
              <a:rPr b="1" lang="en-US" sz="1600">
                <a:solidFill>
                  <a:schemeClr val="dk1"/>
                </a:solidFill>
                <a:latin typeface="Calibri"/>
                <a:ea typeface="Calibri"/>
                <a:cs typeface="Calibri"/>
                <a:sym typeface="Calibri"/>
              </a:rPr>
              <a:t> </a:t>
            </a:r>
            <a:endParaRPr/>
          </a:p>
          <a:p>
            <a:pPr indent="0" lvl="0" marL="120650" rtl="0" algn="l">
              <a:lnSpc>
                <a:spcPct val="100000"/>
              </a:lnSpc>
              <a:spcBef>
                <a:spcPts val="0"/>
              </a:spcBef>
              <a:spcAft>
                <a:spcPts val="0"/>
              </a:spcAft>
              <a:buClr>
                <a:schemeClr val="dk1"/>
              </a:buClr>
              <a:buSzPts val="1700"/>
              <a:buNone/>
            </a:pPr>
            <a:r>
              <a:rPr b="1" lang="en-US" sz="1600">
                <a:solidFill>
                  <a:srgbClr val="0070C0"/>
                </a:solidFill>
                <a:latin typeface="Calibri"/>
                <a:ea typeface="Calibri"/>
                <a:cs typeface="Calibri"/>
                <a:sym typeface="Calibri"/>
              </a:rPr>
              <a:t>In the Libraries:</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Access to film in the libraries, specifically Butler Library, are a frequent request, but filming can be disruptive to the library environment, and is allowed only in rare instances. </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Academic recesses are the best time to request to film at Butler Library and other library facilities. </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During midterm and finals periods, it is unlikely requests will be granted. </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All commercial and documentary productions are subject to location and support fees, based on the scope of work.</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Advance permission is absolutely required. </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Contact: </a:t>
            </a:r>
            <a:r>
              <a:rPr b="1" lang="en-US" sz="1600">
                <a:solidFill>
                  <a:srgbClr val="0070C0"/>
                </a:solidFill>
                <a:latin typeface="Calibri"/>
                <a:ea typeface="Calibri"/>
                <a:cs typeface="Calibri"/>
                <a:sym typeface="Calibri"/>
              </a:rPr>
              <a:t>Allison M. Morrow</a:t>
            </a:r>
            <a:r>
              <a:rPr lang="en-US" sz="1600">
                <a:solidFill>
                  <a:schemeClr val="dk1"/>
                </a:solidFill>
                <a:latin typeface="Calibri"/>
                <a:ea typeface="Calibri"/>
                <a:cs typeface="Calibri"/>
                <a:sym typeface="Calibri"/>
              </a:rPr>
              <a:t>, Associate Director, Communications, </a:t>
            </a:r>
            <a:r>
              <a:rPr lang="en-US" sz="1600" u="sng">
                <a:solidFill>
                  <a:schemeClr val="dk1"/>
                </a:solidFill>
                <a:latin typeface="Calibri"/>
                <a:ea typeface="Calibri"/>
                <a:cs typeface="Calibri"/>
                <a:sym typeface="Calibri"/>
                <a:hlinkClick r:id="rId3">
                  <a:extLst>
                    <a:ext uri="{A12FA001-AC4F-418D-AE19-62706E023703}">
                      <ahyp:hlinkClr val="tx"/>
                    </a:ext>
                  </a:extLst>
                </a:hlinkClick>
              </a:rPr>
              <a:t>amm2394@columbia.edu</a:t>
            </a:r>
            <a:r>
              <a:rPr lang="en-US" sz="1600">
                <a:solidFill>
                  <a:schemeClr val="dk1"/>
                </a:solidFill>
                <a:latin typeface="Calibri"/>
                <a:ea typeface="Calibri"/>
                <a:cs typeface="Calibri"/>
                <a:sym typeface="Calibri"/>
              </a:rPr>
              <a:t> </a:t>
            </a:r>
            <a:endParaRPr/>
          </a:p>
          <a:p>
            <a:pPr indent="0" lvl="0" marL="120650" rtl="0" algn="l">
              <a:lnSpc>
                <a:spcPct val="100000"/>
              </a:lnSpc>
              <a:spcBef>
                <a:spcPts val="0"/>
              </a:spcBef>
              <a:spcAft>
                <a:spcPts val="0"/>
              </a:spcAft>
              <a:buClr>
                <a:schemeClr val="dk1"/>
              </a:buClr>
              <a:buSzPts val="1700"/>
              <a:buNone/>
            </a:pPr>
            <a:r>
              <a:rPr lang="en-US" sz="1600">
                <a:solidFill>
                  <a:schemeClr val="dk1"/>
                </a:solidFill>
                <a:latin typeface="Calibri"/>
                <a:ea typeface="Calibri"/>
                <a:cs typeface="Calibri"/>
                <a:sym typeface="Calibri"/>
              </a:rPr>
              <a:t> </a:t>
            </a:r>
            <a:endParaRPr/>
          </a:p>
          <a:p>
            <a:pPr indent="0" lvl="0" marL="120650" rtl="0" algn="l">
              <a:lnSpc>
                <a:spcPct val="100000"/>
              </a:lnSpc>
              <a:spcBef>
                <a:spcPts val="0"/>
              </a:spcBef>
              <a:spcAft>
                <a:spcPts val="0"/>
              </a:spcAft>
              <a:buClr>
                <a:schemeClr val="dk1"/>
              </a:buClr>
              <a:buSzPts val="1700"/>
              <a:buNone/>
            </a:pPr>
            <a:r>
              <a:rPr lang="en-US" sz="1600">
                <a:solidFill>
                  <a:schemeClr val="dk1"/>
                </a:solidFill>
                <a:latin typeface="Calibri"/>
                <a:ea typeface="Calibri"/>
                <a:cs typeface="Calibri"/>
                <a:sym typeface="Calibri"/>
              </a:rPr>
              <a:t> </a:t>
            </a:r>
            <a:endParaRPr/>
          </a:p>
          <a:p>
            <a:pPr indent="0" lvl="0" marL="120650" rtl="0" algn="l">
              <a:lnSpc>
                <a:spcPct val="100000"/>
              </a:lnSpc>
              <a:spcBef>
                <a:spcPts val="0"/>
              </a:spcBef>
              <a:spcAft>
                <a:spcPts val="0"/>
              </a:spcAft>
              <a:buClr>
                <a:schemeClr val="dk1"/>
              </a:buClr>
              <a:buSzPts val="1700"/>
              <a:buNone/>
            </a:pPr>
            <a:r>
              <a:rPr lang="en-US" sz="1600">
                <a:solidFill>
                  <a:schemeClr val="dk1"/>
                </a:solidFill>
                <a:latin typeface="Calibri"/>
                <a:ea typeface="Calibri"/>
                <a:cs typeface="Calibri"/>
                <a:sym typeface="Calibri"/>
              </a:rPr>
              <a:t> </a:t>
            </a:r>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lang="en-US" sz="1600">
                <a:solidFill>
                  <a:schemeClr val="dk1"/>
                </a:solidFill>
                <a:latin typeface="Calibri"/>
                <a:ea typeface="Calibri"/>
                <a:cs typeface="Calibri"/>
                <a:sym typeface="Calibri"/>
              </a:rPr>
              <a:t>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pic>
        <p:nvPicPr>
          <p:cNvPr id="182" name="Google Shape;182;p22"/>
          <p:cNvPicPr preferRelativeResize="0"/>
          <p:nvPr/>
        </p:nvPicPr>
        <p:blipFill rotWithShape="1">
          <a:blip r:embed="rId4">
            <a:alphaModFix/>
          </a:blip>
          <a:srcRect b="0" l="0" r="0" t="0"/>
          <a:stretch/>
        </p:blipFill>
        <p:spPr>
          <a:xfrm>
            <a:off x="1188" y="-1"/>
            <a:ext cx="9141619" cy="77524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120650" rtl="0" algn="l">
              <a:lnSpc>
                <a:spcPct val="100000"/>
              </a:lnSpc>
              <a:spcBef>
                <a:spcPts val="0"/>
              </a:spcBef>
              <a:spcAft>
                <a:spcPts val="0"/>
              </a:spcAft>
              <a:buClr>
                <a:schemeClr val="dk1"/>
              </a:buClr>
              <a:buSzPts val="1700"/>
              <a:buNone/>
            </a:pPr>
            <a:r>
              <a:rPr b="1" lang="en-US" sz="1600">
                <a:solidFill>
                  <a:schemeClr val="dk1"/>
                </a:solidFill>
                <a:latin typeface="Calibri"/>
                <a:ea typeface="Calibri"/>
                <a:cs typeface="Calibri"/>
                <a:sym typeface="Calibri"/>
              </a:rPr>
              <a:t>Locations requiring special permissions:</a:t>
            </a:r>
            <a:endParaRPr/>
          </a:p>
          <a:p>
            <a:pPr indent="0" lvl="0" marL="120650" rtl="0" algn="l">
              <a:lnSpc>
                <a:spcPct val="100000"/>
              </a:lnSpc>
              <a:spcBef>
                <a:spcPts val="0"/>
              </a:spcBef>
              <a:spcAft>
                <a:spcPts val="0"/>
              </a:spcAft>
              <a:buClr>
                <a:schemeClr val="dk1"/>
              </a:buClr>
              <a:buSzPts val="1700"/>
              <a:buNone/>
            </a:pPr>
            <a:r>
              <a:rPr b="1" lang="en-US" sz="1600">
                <a:solidFill>
                  <a:schemeClr val="dk1"/>
                </a:solidFill>
                <a:latin typeface="Calibri"/>
                <a:ea typeface="Calibri"/>
                <a:cs typeface="Calibri"/>
                <a:sym typeface="Calibri"/>
              </a:rPr>
              <a:t> </a:t>
            </a:r>
            <a:r>
              <a:rPr lang="en-US" sz="1600">
                <a:solidFill>
                  <a:schemeClr val="dk1"/>
                </a:solidFill>
                <a:latin typeface="Calibri"/>
                <a:ea typeface="Calibri"/>
                <a:cs typeface="Calibri"/>
                <a:sym typeface="Calibri"/>
              </a:rPr>
              <a:t> </a:t>
            </a:r>
            <a:endParaRPr/>
          </a:p>
          <a:p>
            <a:pPr indent="0" lvl="0" marL="120650" rtl="0" algn="l">
              <a:lnSpc>
                <a:spcPct val="100000"/>
              </a:lnSpc>
              <a:spcBef>
                <a:spcPts val="0"/>
              </a:spcBef>
              <a:spcAft>
                <a:spcPts val="0"/>
              </a:spcAft>
              <a:buClr>
                <a:schemeClr val="dk1"/>
              </a:buClr>
              <a:buSzPts val="1700"/>
              <a:buNone/>
            </a:pPr>
            <a:r>
              <a:rPr b="1" lang="en-US" sz="1600">
                <a:solidFill>
                  <a:srgbClr val="0070C0"/>
                </a:solidFill>
                <a:latin typeface="Calibri"/>
                <a:ea typeface="Calibri"/>
                <a:cs typeface="Calibri"/>
                <a:sym typeface="Calibri"/>
              </a:rPr>
              <a:t>In any Sports facility:</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Access to any sports facility, indoors or outdoors is only by permission of the Athletics Department – this includes Dodge Gym, Baker Field and all other sports facilities. </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There are strict privacy and NCAA restrictions about media in sports facilities.  </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Contacts: </a:t>
            </a:r>
            <a:endParaRPr/>
          </a:p>
          <a:p>
            <a:pPr indent="-285750" lvl="0" marL="406400" rtl="0" algn="l">
              <a:lnSpc>
                <a:spcPct val="100000"/>
              </a:lnSpc>
              <a:spcBef>
                <a:spcPts val="0"/>
              </a:spcBef>
              <a:spcAft>
                <a:spcPts val="0"/>
              </a:spcAft>
              <a:buClr>
                <a:schemeClr val="dk1"/>
              </a:buClr>
              <a:buSzPts val="1700"/>
              <a:buFont typeface="Courier New"/>
              <a:buChar char="o"/>
            </a:pPr>
            <a:r>
              <a:rPr b="1" lang="en-US" sz="1600">
                <a:solidFill>
                  <a:srgbClr val="0070C0"/>
                </a:solidFill>
                <a:latin typeface="Calibri"/>
                <a:ea typeface="Calibri"/>
                <a:cs typeface="Calibri"/>
                <a:sym typeface="Calibri"/>
              </a:rPr>
              <a:t>Cara Holdsclaw</a:t>
            </a:r>
            <a:r>
              <a:rPr lang="en-US" sz="1600">
                <a:solidFill>
                  <a:schemeClr val="dk1"/>
                </a:solidFill>
                <a:latin typeface="Calibri"/>
                <a:ea typeface="Calibri"/>
                <a:cs typeface="Calibri"/>
                <a:sym typeface="Calibri"/>
              </a:rPr>
              <a:t>, Senior Associate Athletics Director, External Operations,    </a:t>
            </a:r>
            <a:r>
              <a:rPr lang="en-US" sz="1600" u="sng">
                <a:solidFill>
                  <a:schemeClr val="dk1"/>
                </a:solidFill>
                <a:latin typeface="Calibri"/>
                <a:ea typeface="Calibri"/>
                <a:cs typeface="Calibri"/>
                <a:sym typeface="Calibri"/>
                <a:hlinkClick r:id="rId3">
                  <a:extLst>
                    <a:ext uri="{A12FA001-AC4F-418D-AE19-62706E023703}">
                      <ahyp:hlinkClr val="tx"/>
                    </a:ext>
                  </a:extLst>
                </a:hlinkClick>
              </a:rPr>
              <a:t>ch3540@columbia.edu</a:t>
            </a:r>
            <a:r>
              <a:rPr lang="en-US" sz="1600">
                <a:solidFill>
                  <a:schemeClr val="dk1"/>
                </a:solidFill>
                <a:latin typeface="Calibri"/>
                <a:ea typeface="Calibri"/>
                <a:cs typeface="Calibri"/>
                <a:sym typeface="Calibri"/>
              </a:rPr>
              <a:t> </a:t>
            </a:r>
            <a:endParaRPr/>
          </a:p>
          <a:p>
            <a:pPr indent="-285750" lvl="0" marL="406400" rtl="0" algn="l">
              <a:lnSpc>
                <a:spcPct val="100000"/>
              </a:lnSpc>
              <a:spcBef>
                <a:spcPts val="0"/>
              </a:spcBef>
              <a:spcAft>
                <a:spcPts val="0"/>
              </a:spcAft>
              <a:buClr>
                <a:schemeClr val="dk1"/>
              </a:buClr>
              <a:buSzPts val="1700"/>
              <a:buFont typeface="Courier New"/>
              <a:buChar char="o"/>
            </a:pPr>
            <a:r>
              <a:rPr b="1" lang="en-US" sz="1600">
                <a:solidFill>
                  <a:srgbClr val="0070C0"/>
                </a:solidFill>
                <a:latin typeface="Calibri"/>
                <a:ea typeface="Calibri"/>
                <a:cs typeface="Calibri"/>
                <a:sym typeface="Calibri"/>
              </a:rPr>
              <a:t>Alex Oberweger</a:t>
            </a:r>
            <a:r>
              <a:rPr lang="en-US" sz="1600">
                <a:solidFill>
                  <a:schemeClr val="dk1"/>
                </a:solidFill>
                <a:latin typeface="Calibri"/>
                <a:ea typeface="Calibri"/>
                <a:cs typeface="Calibri"/>
                <a:sym typeface="Calibri"/>
              </a:rPr>
              <a:t>, Associate Athletics Director, Strategic Communications, </a:t>
            </a:r>
            <a:r>
              <a:rPr lang="en-US" sz="1600" u="sng">
                <a:solidFill>
                  <a:schemeClr val="dk1"/>
                </a:solidFill>
                <a:latin typeface="Calibri"/>
                <a:ea typeface="Calibri"/>
                <a:cs typeface="Calibri"/>
                <a:sym typeface="Calibri"/>
                <a:hlinkClick r:id="rId4">
                  <a:extLst>
                    <a:ext uri="{A12FA001-AC4F-418D-AE19-62706E023703}">
                      <ahyp:hlinkClr val="tx"/>
                    </a:ext>
                  </a:extLst>
                </a:hlinkClick>
              </a:rPr>
              <a:t>ajo13@columbia.edu</a:t>
            </a:r>
            <a:r>
              <a:rPr lang="en-US" sz="1600">
                <a:solidFill>
                  <a:schemeClr val="dk1"/>
                </a:solidFill>
                <a:latin typeface="Calibri"/>
                <a:ea typeface="Calibri"/>
                <a:cs typeface="Calibri"/>
                <a:sym typeface="Calibri"/>
              </a:rPr>
              <a:t> </a:t>
            </a:r>
            <a:endParaRPr/>
          </a:p>
          <a:p>
            <a:pPr indent="0" lvl="0" marL="120650" rtl="0" algn="l">
              <a:lnSpc>
                <a:spcPct val="100000"/>
              </a:lnSpc>
              <a:spcBef>
                <a:spcPts val="0"/>
              </a:spcBef>
              <a:spcAft>
                <a:spcPts val="0"/>
              </a:spcAft>
              <a:buClr>
                <a:schemeClr val="dk1"/>
              </a:buClr>
              <a:buSzPts val="1700"/>
              <a:buNone/>
            </a:pPr>
            <a:r>
              <a:rPr lang="en-US" sz="1600">
                <a:solidFill>
                  <a:schemeClr val="dk1"/>
                </a:solidFill>
                <a:latin typeface="Calibri"/>
                <a:ea typeface="Calibri"/>
                <a:cs typeface="Calibri"/>
                <a:sym typeface="Calibri"/>
              </a:rPr>
              <a:t> </a:t>
            </a:r>
            <a:endParaRPr/>
          </a:p>
          <a:p>
            <a:pPr indent="0" lvl="0" marL="120650" rtl="0" algn="l">
              <a:lnSpc>
                <a:spcPct val="100000"/>
              </a:lnSpc>
              <a:spcBef>
                <a:spcPts val="0"/>
              </a:spcBef>
              <a:spcAft>
                <a:spcPts val="0"/>
              </a:spcAft>
              <a:buClr>
                <a:schemeClr val="dk1"/>
              </a:buClr>
              <a:buSzPts val="1700"/>
              <a:buNone/>
            </a:pPr>
            <a:r>
              <a:rPr lang="en-US" sz="1600">
                <a:solidFill>
                  <a:schemeClr val="dk1"/>
                </a:solidFill>
                <a:latin typeface="Calibri"/>
                <a:ea typeface="Calibri"/>
                <a:cs typeface="Calibri"/>
                <a:sym typeface="Calibri"/>
              </a:rPr>
              <a:t> </a:t>
            </a:r>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lang="en-US" sz="1600">
                <a:solidFill>
                  <a:schemeClr val="dk1"/>
                </a:solidFill>
                <a:latin typeface="Calibri"/>
                <a:ea typeface="Calibri"/>
                <a:cs typeface="Calibri"/>
                <a:sym typeface="Calibri"/>
              </a:rPr>
              <a:t>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pic>
        <p:nvPicPr>
          <p:cNvPr id="188" name="Google Shape;188;p23"/>
          <p:cNvPicPr preferRelativeResize="0"/>
          <p:nvPr/>
        </p:nvPicPr>
        <p:blipFill rotWithShape="1">
          <a:blip r:embed="rId5">
            <a:alphaModFix/>
          </a:blip>
          <a:srcRect b="0" l="0" r="0" t="0"/>
          <a:stretch/>
        </p:blipFill>
        <p:spPr>
          <a:xfrm>
            <a:off x="1188" y="-1"/>
            <a:ext cx="9141619" cy="77524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120650" rtl="0" algn="l">
              <a:lnSpc>
                <a:spcPct val="100000"/>
              </a:lnSpc>
              <a:spcBef>
                <a:spcPts val="0"/>
              </a:spcBef>
              <a:spcAft>
                <a:spcPts val="0"/>
              </a:spcAft>
              <a:buClr>
                <a:schemeClr val="dk1"/>
              </a:buClr>
              <a:buSzPts val="1700"/>
              <a:buNone/>
            </a:pPr>
            <a:r>
              <a:rPr b="1" lang="en-US" sz="1600">
                <a:solidFill>
                  <a:schemeClr val="dk1"/>
                </a:solidFill>
                <a:latin typeface="Calibri"/>
                <a:ea typeface="Calibri"/>
                <a:cs typeface="Calibri"/>
                <a:sym typeface="Calibri"/>
              </a:rPr>
              <a:t>Locations requiring special permissions:</a:t>
            </a:r>
            <a:endParaRPr/>
          </a:p>
          <a:p>
            <a:pPr indent="0" lvl="0" marL="120650" rtl="0" algn="l">
              <a:lnSpc>
                <a:spcPct val="100000"/>
              </a:lnSpc>
              <a:spcBef>
                <a:spcPts val="0"/>
              </a:spcBef>
              <a:spcAft>
                <a:spcPts val="0"/>
              </a:spcAft>
              <a:buClr>
                <a:schemeClr val="dk1"/>
              </a:buClr>
              <a:buSzPts val="1700"/>
              <a:buNone/>
            </a:pPr>
            <a:r>
              <a:rPr b="1" lang="en-US" sz="1600">
                <a:solidFill>
                  <a:schemeClr val="dk1"/>
                </a:solidFill>
                <a:latin typeface="Calibri"/>
                <a:ea typeface="Calibri"/>
                <a:cs typeface="Calibri"/>
                <a:sym typeface="Calibri"/>
              </a:rPr>
              <a:t> </a:t>
            </a:r>
            <a:r>
              <a:rPr lang="en-US" sz="1600">
                <a:solidFill>
                  <a:schemeClr val="dk1"/>
                </a:solidFill>
                <a:latin typeface="Calibri"/>
                <a:ea typeface="Calibri"/>
                <a:cs typeface="Calibri"/>
                <a:sym typeface="Calibri"/>
              </a:rPr>
              <a:t> </a:t>
            </a:r>
            <a:endParaRPr/>
          </a:p>
          <a:p>
            <a:pPr indent="0" lvl="0" marL="120650" rtl="0" algn="l">
              <a:lnSpc>
                <a:spcPct val="100000"/>
              </a:lnSpc>
              <a:spcBef>
                <a:spcPts val="0"/>
              </a:spcBef>
              <a:spcAft>
                <a:spcPts val="0"/>
              </a:spcAft>
              <a:buClr>
                <a:schemeClr val="dk1"/>
              </a:buClr>
              <a:buSzPts val="1700"/>
              <a:buNone/>
            </a:pPr>
            <a:r>
              <a:rPr b="1" lang="en-US" sz="1600">
                <a:solidFill>
                  <a:srgbClr val="0070C0"/>
                </a:solidFill>
                <a:latin typeface="Calibri"/>
                <a:ea typeface="Calibri"/>
                <a:cs typeface="Calibri"/>
                <a:sym typeface="Calibri"/>
              </a:rPr>
              <a:t>In any Medical facility:</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Access to any Medical facility is only allowed with advance permission by the CUIMC Communications team. </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There are strict privacy and HIPAA restrictions about media in medical facilities.  </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Contacts:</a:t>
            </a:r>
            <a:endParaRPr/>
          </a:p>
          <a:p>
            <a:pPr indent="-285750" lvl="0" marL="406400" rtl="0" algn="l">
              <a:lnSpc>
                <a:spcPct val="100000"/>
              </a:lnSpc>
              <a:spcBef>
                <a:spcPts val="0"/>
              </a:spcBef>
              <a:spcAft>
                <a:spcPts val="0"/>
              </a:spcAft>
              <a:buClr>
                <a:schemeClr val="dk1"/>
              </a:buClr>
              <a:buSzPts val="1700"/>
              <a:buFont typeface="Courier New"/>
              <a:buChar char="o"/>
            </a:pPr>
            <a:r>
              <a:rPr b="1" lang="en-US" sz="1600">
                <a:solidFill>
                  <a:srgbClr val="0070C0"/>
                </a:solidFill>
                <a:latin typeface="Calibri"/>
                <a:ea typeface="Calibri"/>
                <a:cs typeface="Calibri"/>
                <a:sym typeface="Calibri"/>
              </a:rPr>
              <a:t>Lucky Tran</a:t>
            </a:r>
            <a:r>
              <a:rPr lang="en-US" sz="1600">
                <a:solidFill>
                  <a:schemeClr val="dk1"/>
                </a:solidFill>
                <a:latin typeface="Calibri"/>
                <a:ea typeface="Calibri"/>
                <a:cs typeface="Calibri"/>
                <a:sym typeface="Calibri"/>
              </a:rPr>
              <a:t>, Director, Science Communications &amp; Media Relations, CUIMC, </a:t>
            </a:r>
            <a:r>
              <a:rPr lang="en-US" sz="1600" u="sng">
                <a:solidFill>
                  <a:schemeClr val="dk1"/>
                </a:solidFill>
                <a:latin typeface="Calibri"/>
                <a:ea typeface="Calibri"/>
                <a:cs typeface="Calibri"/>
                <a:sym typeface="Calibri"/>
                <a:hlinkClick r:id="rId3">
                  <a:extLst>
                    <a:ext uri="{A12FA001-AC4F-418D-AE19-62706E023703}">
                      <ahyp:hlinkClr val="tx"/>
                    </a:ext>
                  </a:extLst>
                </a:hlinkClick>
              </a:rPr>
              <a:t>lt2549@cumc.columbia.edu</a:t>
            </a:r>
            <a:r>
              <a:rPr lang="en-US" sz="1600">
                <a:solidFill>
                  <a:schemeClr val="dk1"/>
                </a:solidFill>
                <a:latin typeface="Calibri"/>
                <a:ea typeface="Calibri"/>
                <a:cs typeface="Calibri"/>
                <a:sym typeface="Calibri"/>
              </a:rPr>
              <a:t> </a:t>
            </a:r>
            <a:endParaRPr/>
          </a:p>
          <a:p>
            <a:pPr indent="-285750" lvl="0" marL="406400" rtl="0" algn="l">
              <a:lnSpc>
                <a:spcPct val="100000"/>
              </a:lnSpc>
              <a:spcBef>
                <a:spcPts val="0"/>
              </a:spcBef>
              <a:spcAft>
                <a:spcPts val="0"/>
              </a:spcAft>
              <a:buClr>
                <a:schemeClr val="dk1"/>
              </a:buClr>
              <a:buSzPts val="1700"/>
              <a:buFont typeface="Courier New"/>
              <a:buChar char="o"/>
            </a:pPr>
            <a:r>
              <a:rPr b="1" lang="en-US" sz="1600">
                <a:solidFill>
                  <a:srgbClr val="0070C0"/>
                </a:solidFill>
                <a:latin typeface="Calibri"/>
                <a:ea typeface="Calibri"/>
                <a:cs typeface="Calibri"/>
                <a:sym typeface="Calibri"/>
              </a:rPr>
              <a:t>Chris DiFrancesco</a:t>
            </a:r>
            <a:r>
              <a:rPr lang="en-US" sz="1600">
                <a:solidFill>
                  <a:schemeClr val="dk1"/>
                </a:solidFill>
                <a:latin typeface="Calibri"/>
                <a:ea typeface="Calibri"/>
                <a:cs typeface="Calibri"/>
                <a:sym typeface="Calibri"/>
              </a:rPr>
              <a:t>, Asso. Vice Pres. &amp; Chief Communications Officer, CUIMC, </a:t>
            </a:r>
            <a:r>
              <a:rPr lang="en-US" sz="1600" u="sng">
                <a:solidFill>
                  <a:schemeClr val="dk1"/>
                </a:solidFill>
                <a:latin typeface="Calibri"/>
                <a:ea typeface="Calibri"/>
                <a:cs typeface="Calibri"/>
                <a:sym typeface="Calibri"/>
                <a:hlinkClick r:id="rId4">
                  <a:extLst>
                    <a:ext uri="{A12FA001-AC4F-418D-AE19-62706E023703}">
                      <ahyp:hlinkClr val="tx"/>
                    </a:ext>
                  </a:extLst>
                </a:hlinkClick>
              </a:rPr>
              <a:t>cd2947@cumc.columbia.edu</a:t>
            </a:r>
            <a:r>
              <a:rPr lang="en-US" sz="1600">
                <a:solidFill>
                  <a:schemeClr val="dk1"/>
                </a:solidFill>
                <a:latin typeface="Calibri"/>
                <a:ea typeface="Calibri"/>
                <a:cs typeface="Calibri"/>
                <a:sym typeface="Calibri"/>
              </a:rPr>
              <a:t> </a:t>
            </a:r>
            <a:endParaRPr/>
          </a:p>
          <a:p>
            <a:pPr indent="0" lvl="0" marL="120650" rtl="0" algn="l">
              <a:lnSpc>
                <a:spcPct val="100000"/>
              </a:lnSpc>
              <a:spcBef>
                <a:spcPts val="0"/>
              </a:spcBef>
              <a:spcAft>
                <a:spcPts val="0"/>
              </a:spcAft>
              <a:buClr>
                <a:schemeClr val="dk1"/>
              </a:buClr>
              <a:buSzPts val="1700"/>
              <a:buNone/>
            </a:pPr>
            <a:r>
              <a:rPr lang="en-US" sz="1600">
                <a:solidFill>
                  <a:schemeClr val="dk1"/>
                </a:solidFill>
                <a:latin typeface="Calibri"/>
                <a:ea typeface="Calibri"/>
                <a:cs typeface="Calibri"/>
                <a:sym typeface="Calibri"/>
              </a:rPr>
              <a:t> </a:t>
            </a:r>
            <a:endParaRPr/>
          </a:p>
          <a:p>
            <a:pPr indent="0" lvl="0" marL="120650" rtl="0" algn="l">
              <a:lnSpc>
                <a:spcPct val="100000"/>
              </a:lnSpc>
              <a:spcBef>
                <a:spcPts val="0"/>
              </a:spcBef>
              <a:spcAft>
                <a:spcPts val="0"/>
              </a:spcAft>
              <a:buClr>
                <a:schemeClr val="dk1"/>
              </a:buClr>
              <a:buSzPts val="1700"/>
              <a:buNone/>
            </a:pPr>
            <a:r>
              <a:rPr lang="en-US" sz="1600">
                <a:solidFill>
                  <a:schemeClr val="dk1"/>
                </a:solidFill>
                <a:latin typeface="Calibri"/>
                <a:ea typeface="Calibri"/>
                <a:cs typeface="Calibri"/>
                <a:sym typeface="Calibri"/>
              </a:rPr>
              <a:t> </a:t>
            </a:r>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lang="en-US" sz="1600">
                <a:solidFill>
                  <a:schemeClr val="dk1"/>
                </a:solidFill>
                <a:latin typeface="Calibri"/>
                <a:ea typeface="Calibri"/>
                <a:cs typeface="Calibri"/>
                <a:sym typeface="Calibri"/>
              </a:rPr>
              <a:t>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pic>
        <p:nvPicPr>
          <p:cNvPr id="194" name="Google Shape;194;p24"/>
          <p:cNvPicPr preferRelativeResize="0"/>
          <p:nvPr/>
        </p:nvPicPr>
        <p:blipFill rotWithShape="1">
          <a:blip r:embed="rId5">
            <a:alphaModFix/>
          </a:blip>
          <a:srcRect b="0" l="0" r="0" t="0"/>
          <a:stretch/>
        </p:blipFill>
        <p:spPr>
          <a:xfrm>
            <a:off x="1188" y="-1"/>
            <a:ext cx="9141619" cy="77524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120650" rtl="0" algn="l">
              <a:lnSpc>
                <a:spcPct val="100000"/>
              </a:lnSpc>
              <a:spcBef>
                <a:spcPts val="0"/>
              </a:spcBef>
              <a:spcAft>
                <a:spcPts val="0"/>
              </a:spcAft>
              <a:buClr>
                <a:schemeClr val="dk1"/>
              </a:buClr>
              <a:buSzPts val="1700"/>
              <a:buNone/>
            </a:pPr>
            <a:r>
              <a:rPr b="1" lang="en-US" sz="1600">
                <a:solidFill>
                  <a:schemeClr val="dk1"/>
                </a:solidFill>
                <a:latin typeface="Calibri"/>
                <a:ea typeface="Calibri"/>
                <a:cs typeface="Calibri"/>
                <a:sym typeface="Calibri"/>
              </a:rPr>
              <a:t>Locations requiring special permissions:</a:t>
            </a:r>
            <a:endParaRPr/>
          </a:p>
          <a:p>
            <a:pPr indent="0" lvl="0" marL="120650" rtl="0" algn="l">
              <a:lnSpc>
                <a:spcPct val="100000"/>
              </a:lnSpc>
              <a:spcBef>
                <a:spcPts val="0"/>
              </a:spcBef>
              <a:spcAft>
                <a:spcPts val="0"/>
              </a:spcAft>
              <a:buClr>
                <a:schemeClr val="dk1"/>
              </a:buClr>
              <a:buSzPts val="1700"/>
              <a:buNone/>
            </a:pPr>
            <a:r>
              <a:t/>
            </a:r>
            <a:endParaRPr b="1"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b="1" lang="en-US" sz="1600">
                <a:solidFill>
                  <a:srgbClr val="0070C0"/>
                </a:solidFill>
                <a:latin typeface="Calibri"/>
                <a:ea typeface="Calibri"/>
                <a:cs typeface="Calibri"/>
                <a:sym typeface="Calibri"/>
              </a:rPr>
              <a:t>In any classroom:</a:t>
            </a:r>
            <a:endParaRPr/>
          </a:p>
          <a:p>
            <a:pPr indent="0" lvl="0" marL="120650" rtl="0" algn="l">
              <a:lnSpc>
                <a:spcPct val="100000"/>
              </a:lnSpc>
              <a:spcBef>
                <a:spcPts val="0"/>
              </a:spcBef>
              <a:spcAft>
                <a:spcPts val="0"/>
              </a:spcAft>
              <a:buClr>
                <a:schemeClr val="dk1"/>
              </a:buClr>
              <a:buSzPts val="1700"/>
              <a:buNone/>
            </a:pPr>
            <a:r>
              <a:rPr lang="en-US" sz="1600">
                <a:solidFill>
                  <a:schemeClr val="dk1"/>
                </a:solidFill>
                <a:latin typeface="Calibri"/>
                <a:ea typeface="Calibri"/>
                <a:cs typeface="Calibri"/>
                <a:sym typeface="Calibri"/>
              </a:rPr>
              <a:t>Classrooms are another frequently sought location, but filming during actual classes is also very rarely permitted. </a:t>
            </a:r>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lang="en-US" sz="1600">
                <a:solidFill>
                  <a:schemeClr val="dk1"/>
                </a:solidFill>
                <a:latin typeface="Calibri"/>
                <a:ea typeface="Calibri"/>
                <a:cs typeface="Calibri"/>
                <a:sym typeface="Calibri"/>
              </a:rPr>
              <a:t>There are several advance conditions that need to be accepted and fulfilled to receive an exception, as follows:</a:t>
            </a:r>
            <a:endParaRPr/>
          </a:p>
          <a:p>
            <a:pPr indent="-342900" lvl="0" marL="463550" rtl="0" algn="l">
              <a:lnSpc>
                <a:spcPct val="100000"/>
              </a:lnSpc>
              <a:spcBef>
                <a:spcPts val="0"/>
              </a:spcBef>
              <a:spcAft>
                <a:spcPts val="0"/>
              </a:spcAft>
              <a:buClr>
                <a:schemeClr val="dk1"/>
              </a:buClr>
              <a:buSzPts val="1700"/>
              <a:buFont typeface="Arial"/>
              <a:buAutoNum type="arabicPeriod"/>
            </a:pPr>
            <a:r>
              <a:rPr lang="en-US" sz="1600">
                <a:solidFill>
                  <a:schemeClr val="dk1"/>
                </a:solidFill>
                <a:latin typeface="Calibri"/>
                <a:ea typeface="Calibri"/>
                <a:cs typeface="Calibri"/>
                <a:sym typeface="Calibri"/>
              </a:rPr>
              <a:t>The professor or instructor must consent in advance.</a:t>
            </a:r>
            <a:endParaRPr/>
          </a:p>
          <a:p>
            <a:pPr indent="-342900" lvl="0" marL="463550" rtl="0" algn="l">
              <a:lnSpc>
                <a:spcPct val="100000"/>
              </a:lnSpc>
              <a:spcBef>
                <a:spcPts val="0"/>
              </a:spcBef>
              <a:spcAft>
                <a:spcPts val="0"/>
              </a:spcAft>
              <a:buClr>
                <a:schemeClr val="dk1"/>
              </a:buClr>
              <a:buSzPts val="1700"/>
              <a:buFont typeface="Arial"/>
              <a:buAutoNum type="arabicPeriod"/>
            </a:pPr>
            <a:r>
              <a:rPr lang="en-US" sz="1600">
                <a:solidFill>
                  <a:schemeClr val="dk1"/>
                </a:solidFill>
                <a:latin typeface="Calibri"/>
                <a:ea typeface="Calibri"/>
                <a:cs typeface="Calibri"/>
                <a:sym typeface="Calibri"/>
              </a:rPr>
              <a:t>The professor or instructors must also poll the students in advance (not on the day of a media project) AND receive unanimous consent.</a:t>
            </a:r>
            <a:endParaRPr/>
          </a:p>
          <a:p>
            <a:pPr indent="-342900" lvl="0" marL="463550" rtl="0" algn="l">
              <a:lnSpc>
                <a:spcPct val="100000"/>
              </a:lnSpc>
              <a:spcBef>
                <a:spcPts val="0"/>
              </a:spcBef>
              <a:spcAft>
                <a:spcPts val="0"/>
              </a:spcAft>
              <a:buClr>
                <a:schemeClr val="dk1"/>
              </a:buClr>
              <a:buSzPts val="1700"/>
              <a:buFont typeface="Arial"/>
              <a:buAutoNum type="arabicPeriod"/>
            </a:pPr>
            <a:r>
              <a:rPr lang="en-US" sz="1600">
                <a:solidFill>
                  <a:schemeClr val="dk1"/>
                </a:solidFill>
                <a:latin typeface="Calibri"/>
                <a:ea typeface="Calibri"/>
                <a:cs typeface="Calibri"/>
                <a:sym typeface="Calibri"/>
              </a:rPr>
              <a:t>If any student objects to a reporter, photographer or videographer in the classroom, the project may not proceed. (more)</a:t>
            </a:r>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lang="en-US" sz="1600">
                <a:solidFill>
                  <a:schemeClr val="dk1"/>
                </a:solidFill>
                <a:latin typeface="Calibri"/>
                <a:ea typeface="Calibri"/>
                <a:cs typeface="Calibri"/>
                <a:sym typeface="Calibri"/>
              </a:rPr>
              <a:t>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pic>
        <p:nvPicPr>
          <p:cNvPr id="200" name="Google Shape;200;p25"/>
          <p:cNvPicPr preferRelativeResize="0"/>
          <p:nvPr/>
        </p:nvPicPr>
        <p:blipFill rotWithShape="1">
          <a:blip r:embed="rId3">
            <a:alphaModFix/>
          </a:blip>
          <a:srcRect b="0" l="0" r="0" t="0"/>
          <a:stretch/>
        </p:blipFill>
        <p:spPr>
          <a:xfrm>
            <a:off x="1188" y="-1"/>
            <a:ext cx="9141619" cy="77524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120650" rtl="0" algn="l">
              <a:lnSpc>
                <a:spcPct val="100000"/>
              </a:lnSpc>
              <a:spcBef>
                <a:spcPts val="0"/>
              </a:spcBef>
              <a:spcAft>
                <a:spcPts val="0"/>
              </a:spcAft>
              <a:buClr>
                <a:schemeClr val="dk1"/>
              </a:buClr>
              <a:buSzPts val="1700"/>
              <a:buNone/>
            </a:pPr>
            <a:r>
              <a:rPr b="1" lang="en-US" sz="1600">
                <a:solidFill>
                  <a:schemeClr val="dk1"/>
                </a:solidFill>
                <a:latin typeface="Calibri"/>
                <a:ea typeface="Calibri"/>
                <a:cs typeface="Calibri"/>
                <a:sym typeface="Calibri"/>
              </a:rPr>
              <a:t>Locations requiring special permissions:</a:t>
            </a:r>
            <a:endParaRPr/>
          </a:p>
          <a:p>
            <a:pPr indent="0" lvl="0" marL="120650" rtl="0" algn="l">
              <a:lnSpc>
                <a:spcPct val="100000"/>
              </a:lnSpc>
              <a:spcBef>
                <a:spcPts val="0"/>
              </a:spcBef>
              <a:spcAft>
                <a:spcPts val="0"/>
              </a:spcAft>
              <a:buClr>
                <a:schemeClr val="dk1"/>
              </a:buClr>
              <a:buSzPts val="1700"/>
              <a:buNone/>
            </a:pPr>
            <a:r>
              <a:t/>
            </a:r>
            <a:endParaRPr b="1"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b="1" lang="en-US" sz="1600">
                <a:solidFill>
                  <a:srgbClr val="0070C0"/>
                </a:solidFill>
                <a:latin typeface="Calibri"/>
                <a:ea typeface="Calibri"/>
                <a:cs typeface="Calibri"/>
                <a:sym typeface="Calibri"/>
              </a:rPr>
              <a:t>More conditions about classrooms:</a:t>
            </a:r>
            <a:endParaRPr/>
          </a:p>
          <a:p>
            <a:pPr indent="-342900" lvl="0" marL="463550" rtl="0" algn="l">
              <a:lnSpc>
                <a:spcPct val="100000"/>
              </a:lnSpc>
              <a:spcBef>
                <a:spcPts val="0"/>
              </a:spcBef>
              <a:spcAft>
                <a:spcPts val="0"/>
              </a:spcAft>
              <a:buClr>
                <a:schemeClr val="dk1"/>
              </a:buClr>
              <a:buSzPts val="1700"/>
              <a:buFont typeface="Arial"/>
              <a:buAutoNum type="arabicPeriod" startAt="4"/>
            </a:pPr>
            <a:r>
              <a:rPr lang="en-US" sz="1600">
                <a:solidFill>
                  <a:schemeClr val="dk1"/>
                </a:solidFill>
                <a:latin typeface="Calibri"/>
                <a:ea typeface="Calibri"/>
                <a:cs typeface="Calibri"/>
                <a:sym typeface="Calibri"/>
              </a:rPr>
              <a:t>No one – not a student, a professor or any producer of any type of media -- may ask an objecting student to skip or leave a class for media project. </a:t>
            </a:r>
            <a:endParaRPr/>
          </a:p>
          <a:p>
            <a:pPr indent="-342900" lvl="0" marL="463550" rtl="0" algn="l">
              <a:lnSpc>
                <a:spcPct val="100000"/>
              </a:lnSpc>
              <a:spcBef>
                <a:spcPts val="0"/>
              </a:spcBef>
              <a:spcAft>
                <a:spcPts val="0"/>
              </a:spcAft>
              <a:buClr>
                <a:schemeClr val="dk1"/>
              </a:buClr>
              <a:buSzPts val="1700"/>
              <a:buFont typeface="Arial"/>
              <a:buAutoNum type="arabicPeriod" startAt="4"/>
            </a:pPr>
            <a:r>
              <a:rPr lang="en-US" sz="1600">
                <a:solidFill>
                  <a:schemeClr val="dk1"/>
                </a:solidFill>
                <a:latin typeface="Calibri"/>
                <a:ea typeface="Calibri"/>
                <a:cs typeface="Calibri"/>
                <a:sym typeface="Calibri"/>
              </a:rPr>
              <a:t>Students who may be personally identifiable have a right not be photographed or filmed.</a:t>
            </a:r>
            <a:endParaRPr/>
          </a:p>
          <a:p>
            <a:pPr indent="-342900" lvl="0" marL="463550" rtl="0" algn="l">
              <a:lnSpc>
                <a:spcPct val="100000"/>
              </a:lnSpc>
              <a:spcBef>
                <a:spcPts val="0"/>
              </a:spcBef>
              <a:spcAft>
                <a:spcPts val="0"/>
              </a:spcAft>
              <a:buClr>
                <a:schemeClr val="dk1"/>
              </a:buClr>
              <a:buSzPts val="1700"/>
              <a:buFont typeface="Arial"/>
              <a:buAutoNum type="arabicPeriod" startAt="4"/>
            </a:pPr>
            <a:r>
              <a:rPr lang="en-US" sz="1600">
                <a:solidFill>
                  <a:schemeClr val="dk1"/>
                </a:solidFill>
                <a:latin typeface="Calibri"/>
                <a:ea typeface="Calibri"/>
                <a:cs typeface="Calibri"/>
                <a:sym typeface="Calibri"/>
              </a:rPr>
              <a:t>Students who may be personally identifiable may need to sign a release form allowing their image to be used.</a:t>
            </a:r>
            <a:endParaRPr/>
          </a:p>
          <a:p>
            <a:pPr indent="-342900" lvl="0" marL="463550" rtl="0" algn="l">
              <a:lnSpc>
                <a:spcPct val="100000"/>
              </a:lnSpc>
              <a:spcBef>
                <a:spcPts val="0"/>
              </a:spcBef>
              <a:spcAft>
                <a:spcPts val="0"/>
              </a:spcAft>
              <a:buClr>
                <a:schemeClr val="dk1"/>
              </a:buClr>
              <a:buSzPts val="1700"/>
              <a:buFont typeface="Arial"/>
              <a:buAutoNum type="arabicPeriod" startAt="4"/>
            </a:pPr>
            <a:r>
              <a:rPr lang="en-US" sz="1600">
                <a:solidFill>
                  <a:schemeClr val="dk1"/>
                </a:solidFill>
                <a:latin typeface="Calibri"/>
                <a:ea typeface="Calibri"/>
                <a:cs typeface="Calibri"/>
                <a:sym typeface="Calibri"/>
              </a:rPr>
              <a:t>You must also request permission from the building manager. </a:t>
            </a:r>
            <a:br>
              <a:rPr b="1" lang="en-US" sz="1600">
                <a:solidFill>
                  <a:schemeClr val="dk1"/>
                </a:solidFill>
                <a:latin typeface="Calibri"/>
                <a:ea typeface="Calibri"/>
                <a:cs typeface="Calibri"/>
                <a:sym typeface="Calibri"/>
              </a:rPr>
            </a:br>
            <a:endParaRPr b="1"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lang="en-US" sz="1600">
                <a:solidFill>
                  <a:schemeClr val="dk1"/>
                </a:solidFill>
                <a:latin typeface="Calibri"/>
                <a:ea typeface="Calibri"/>
                <a:cs typeface="Calibri"/>
                <a:sym typeface="Calibri"/>
              </a:rPr>
              <a:t>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pic>
        <p:nvPicPr>
          <p:cNvPr id="206" name="Google Shape;206;p26"/>
          <p:cNvPicPr preferRelativeResize="0"/>
          <p:nvPr/>
        </p:nvPicPr>
        <p:blipFill rotWithShape="1">
          <a:blip r:embed="rId3">
            <a:alphaModFix/>
          </a:blip>
          <a:srcRect b="0" l="0" r="0" t="0"/>
          <a:stretch/>
        </p:blipFill>
        <p:spPr>
          <a:xfrm>
            <a:off x="1188" y="-1"/>
            <a:ext cx="9141619" cy="77524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120650" rtl="0" algn="l">
              <a:lnSpc>
                <a:spcPct val="100000"/>
              </a:lnSpc>
              <a:spcBef>
                <a:spcPts val="0"/>
              </a:spcBef>
              <a:spcAft>
                <a:spcPts val="0"/>
              </a:spcAft>
              <a:buClr>
                <a:schemeClr val="dk1"/>
              </a:buClr>
              <a:buSzPts val="1700"/>
              <a:buNone/>
            </a:pPr>
            <a:r>
              <a:rPr b="1" lang="en-US" sz="1600">
                <a:solidFill>
                  <a:srgbClr val="0070C0"/>
                </a:solidFill>
                <a:latin typeface="Calibri"/>
                <a:ea typeface="Calibri"/>
                <a:cs typeface="Calibri"/>
                <a:sym typeface="Calibri"/>
              </a:rPr>
              <a:t>Special locations: Morningside Campus studios:</a:t>
            </a:r>
            <a:endParaRPr/>
          </a:p>
          <a:p>
            <a:pPr indent="0" lvl="0" marL="120650" rtl="0" algn="l">
              <a:lnSpc>
                <a:spcPct val="100000"/>
              </a:lnSpc>
              <a:spcBef>
                <a:spcPts val="0"/>
              </a:spcBef>
              <a:spcAft>
                <a:spcPts val="0"/>
              </a:spcAft>
              <a:buClr>
                <a:schemeClr val="dk1"/>
              </a:buClr>
              <a:buSzPts val="1700"/>
              <a:buNone/>
            </a:pPr>
            <a:r>
              <a:t/>
            </a:r>
            <a:endParaRPr b="1" sz="1600">
              <a:solidFill>
                <a:srgbClr val="0070C0"/>
              </a:solidFill>
              <a:latin typeface="Calibri"/>
              <a:ea typeface="Calibri"/>
              <a:cs typeface="Calibri"/>
              <a:sym typeface="Calibri"/>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Business School – open to BUS faculty only</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Law School – open to LAW faculty only</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Journalism School:</a:t>
            </a:r>
            <a:endParaRPr/>
          </a:p>
          <a:p>
            <a:pPr indent="-285750" lvl="0" marL="406400" rtl="0" algn="l">
              <a:lnSpc>
                <a:spcPct val="100000"/>
              </a:lnSpc>
              <a:spcBef>
                <a:spcPts val="0"/>
              </a:spcBef>
              <a:spcAft>
                <a:spcPts val="0"/>
              </a:spcAft>
              <a:buClr>
                <a:schemeClr val="dk1"/>
              </a:buClr>
              <a:buSzPts val="1700"/>
              <a:buFont typeface="Courier New"/>
              <a:buChar char="o"/>
            </a:pPr>
            <a:r>
              <a:rPr lang="en-US" sz="1400">
                <a:solidFill>
                  <a:schemeClr val="dk1"/>
                </a:solidFill>
                <a:latin typeface="Calibri"/>
                <a:ea typeface="Calibri"/>
                <a:cs typeface="Calibri"/>
                <a:sym typeface="Calibri"/>
              </a:rPr>
              <a:t>"Live Shot" capability for broadcast quality video</a:t>
            </a:r>
            <a:endParaRPr/>
          </a:p>
          <a:p>
            <a:pPr indent="-285750" lvl="0" marL="406400" rtl="0" algn="l">
              <a:lnSpc>
                <a:spcPct val="100000"/>
              </a:lnSpc>
              <a:spcBef>
                <a:spcPts val="0"/>
              </a:spcBef>
              <a:spcAft>
                <a:spcPts val="0"/>
              </a:spcAft>
              <a:buClr>
                <a:schemeClr val="dk1"/>
              </a:buClr>
              <a:buSzPts val="1700"/>
              <a:buFont typeface="Courier New"/>
              <a:buChar char="o"/>
            </a:pPr>
            <a:r>
              <a:rPr lang="en-US" sz="1400">
                <a:solidFill>
                  <a:schemeClr val="dk1"/>
                </a:solidFill>
                <a:latin typeface="Calibri"/>
                <a:ea typeface="Calibri"/>
                <a:cs typeface="Calibri"/>
                <a:sym typeface="Calibri"/>
              </a:rPr>
              <a:t>Studio fee $500 per live shot for up to an hour; broadcaster then pays cost of a Vyvx connection to deliver the signal to the desired destination. In most cases, the costs are paid by a TV network.</a:t>
            </a:r>
            <a:endParaRPr/>
          </a:p>
          <a:p>
            <a:pPr indent="-285750" lvl="0" marL="406400" rtl="0" algn="l">
              <a:lnSpc>
                <a:spcPct val="100000"/>
              </a:lnSpc>
              <a:spcBef>
                <a:spcPts val="0"/>
              </a:spcBef>
              <a:spcAft>
                <a:spcPts val="0"/>
              </a:spcAft>
              <a:buClr>
                <a:schemeClr val="dk1"/>
              </a:buClr>
              <a:buSzPts val="1700"/>
              <a:buFont typeface="Courier New"/>
              <a:buChar char="o"/>
            </a:pPr>
            <a:r>
              <a:rPr lang="en-US" sz="1400">
                <a:solidFill>
                  <a:schemeClr val="dk1"/>
                </a:solidFill>
                <a:latin typeface="Calibri"/>
                <a:ea typeface="Calibri"/>
                <a:cs typeface="Calibri"/>
                <a:sym typeface="Calibri"/>
              </a:rPr>
              <a:t>General availability from 9:00  am to 5:00 pm ET. First come/first serve basis; advanced notice required</a:t>
            </a:r>
            <a:endParaRPr/>
          </a:p>
          <a:p>
            <a:pPr indent="-285750" lvl="0" marL="406400" rtl="0" algn="l">
              <a:lnSpc>
                <a:spcPct val="100000"/>
              </a:lnSpc>
              <a:spcBef>
                <a:spcPts val="0"/>
              </a:spcBef>
              <a:spcAft>
                <a:spcPts val="0"/>
              </a:spcAft>
              <a:buClr>
                <a:schemeClr val="dk1"/>
              </a:buClr>
              <a:buSzPts val="1700"/>
              <a:buFont typeface="Courier New"/>
              <a:buChar char="o"/>
            </a:pPr>
            <a:r>
              <a:rPr lang="en-US" sz="1400">
                <a:solidFill>
                  <a:schemeClr val="dk1"/>
                </a:solidFill>
                <a:latin typeface="Calibri"/>
                <a:ea typeface="Calibri"/>
                <a:cs typeface="Calibri"/>
                <a:sym typeface="Calibri"/>
              </a:rPr>
              <a:t>If a professor wanted to do a remote interview, but did not require the Vyvx live video feed, that would be priced at $300/hour for 1 camera. </a:t>
            </a:r>
            <a:endParaRPr/>
          </a:p>
          <a:p>
            <a:pPr indent="-285750" lvl="0" marL="406400" rtl="0" algn="l">
              <a:lnSpc>
                <a:spcPct val="100000"/>
              </a:lnSpc>
              <a:spcBef>
                <a:spcPts val="0"/>
              </a:spcBef>
              <a:spcAft>
                <a:spcPts val="0"/>
              </a:spcAft>
              <a:buClr>
                <a:schemeClr val="dk1"/>
              </a:buClr>
              <a:buSzPts val="1700"/>
              <a:buFont typeface="Courier New"/>
              <a:buChar char="o"/>
            </a:pPr>
            <a:r>
              <a:rPr lang="en-US" sz="1400">
                <a:solidFill>
                  <a:schemeClr val="dk1"/>
                </a:solidFill>
                <a:latin typeface="Calibri"/>
                <a:ea typeface="Calibri"/>
                <a:cs typeface="Calibri"/>
                <a:sym typeface="Calibri"/>
              </a:rPr>
              <a:t>Contact Jim Bittel, Senior Director of Broadcast and Multimedia Technology, </a:t>
            </a:r>
            <a:r>
              <a:rPr lang="en-US" sz="1400" u="sng">
                <a:solidFill>
                  <a:schemeClr val="dk1"/>
                </a:solidFill>
                <a:latin typeface="Calibri"/>
                <a:ea typeface="Calibri"/>
                <a:cs typeface="Calibri"/>
                <a:sym typeface="Calibri"/>
                <a:hlinkClick r:id="rId3">
                  <a:extLst>
                    <a:ext uri="{A12FA001-AC4F-418D-AE19-62706E023703}">
                      <ahyp:hlinkClr val="tx"/>
                    </a:ext>
                  </a:extLst>
                </a:hlinkClick>
              </a:rPr>
              <a:t>jmb2350@columbia.edu</a:t>
            </a:r>
            <a:endParaRPr sz="1400">
              <a:solidFill>
                <a:schemeClr val="dk1"/>
              </a:solidFill>
              <a:latin typeface="Calibri"/>
              <a:ea typeface="Calibri"/>
              <a:cs typeface="Calibri"/>
              <a:sym typeface="Calibri"/>
            </a:endParaRPr>
          </a:p>
          <a:p>
            <a:pPr indent="-177800" lvl="0" marL="406400" rtl="0" algn="l">
              <a:lnSpc>
                <a:spcPct val="100000"/>
              </a:lnSpc>
              <a:spcBef>
                <a:spcPts val="0"/>
              </a:spcBef>
              <a:spcAft>
                <a:spcPts val="0"/>
              </a:spcAft>
              <a:buClr>
                <a:schemeClr val="dk1"/>
              </a:buClr>
              <a:buSzPts val="1700"/>
              <a:buFont typeface="Courier New"/>
              <a:buNone/>
            </a:pPr>
            <a:r>
              <a:t/>
            </a:r>
            <a:endParaRPr sz="14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br>
              <a:rPr lang="en-US"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indent="-177800" lvl="0" marL="40640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lang="en-US" sz="1600">
                <a:solidFill>
                  <a:schemeClr val="dk1"/>
                </a:solidFill>
                <a:latin typeface="Calibri"/>
                <a:ea typeface="Calibri"/>
                <a:cs typeface="Calibri"/>
                <a:sym typeface="Calibri"/>
              </a:rPr>
              <a:t>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pic>
        <p:nvPicPr>
          <p:cNvPr id="212" name="Google Shape;212;p27"/>
          <p:cNvPicPr preferRelativeResize="0"/>
          <p:nvPr/>
        </p:nvPicPr>
        <p:blipFill rotWithShape="1">
          <a:blip r:embed="rId4">
            <a:alphaModFix/>
          </a:blip>
          <a:srcRect b="0" l="0" r="0" t="0"/>
          <a:stretch/>
        </p:blipFill>
        <p:spPr>
          <a:xfrm>
            <a:off x="1188" y="-1"/>
            <a:ext cx="9141619" cy="77524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120650" rtl="0" algn="l">
              <a:lnSpc>
                <a:spcPct val="100000"/>
              </a:lnSpc>
              <a:spcBef>
                <a:spcPts val="0"/>
              </a:spcBef>
              <a:spcAft>
                <a:spcPts val="0"/>
              </a:spcAft>
              <a:buClr>
                <a:schemeClr val="dk1"/>
              </a:buClr>
              <a:buSzPts val="1700"/>
              <a:buNone/>
            </a:pPr>
            <a:r>
              <a:t/>
            </a:r>
            <a:endParaRPr b="1"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b="1" lang="en-US" sz="1600">
                <a:solidFill>
                  <a:srgbClr val="0070C0"/>
                </a:solidFill>
                <a:latin typeface="Calibri"/>
                <a:ea typeface="Calibri"/>
                <a:cs typeface="Calibri"/>
                <a:sym typeface="Calibri"/>
              </a:rPr>
              <a:t>When in doubt, ask a PAO or contact:</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Robert Hornsby, </a:t>
            </a:r>
            <a:r>
              <a:rPr lang="en-US" sz="1600" u="sng">
                <a:solidFill>
                  <a:schemeClr val="dk1"/>
                </a:solidFill>
                <a:latin typeface="Calibri"/>
                <a:ea typeface="Calibri"/>
                <a:cs typeface="Calibri"/>
                <a:sym typeface="Calibri"/>
                <a:hlinkClick r:id="rId3">
                  <a:extLst>
                    <a:ext uri="{A12FA001-AC4F-418D-AE19-62706E023703}">
                      <ahyp:hlinkClr val="tx"/>
                    </a:ext>
                  </a:extLst>
                </a:hlinkClick>
              </a:rPr>
              <a:t>r.hornsby@columbia.edu</a:t>
            </a:r>
            <a:r>
              <a:rPr lang="en-US" sz="1600">
                <a:solidFill>
                  <a:schemeClr val="dk1"/>
                </a:solidFill>
                <a:latin typeface="Calibri"/>
                <a:ea typeface="Calibri"/>
                <a:cs typeface="Calibri"/>
                <a:sym typeface="Calibri"/>
              </a:rPr>
              <a:t> </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Caroline Adelman, </a:t>
            </a:r>
            <a:r>
              <a:rPr lang="en-US" sz="1600" u="sng">
                <a:solidFill>
                  <a:schemeClr val="dk1"/>
                </a:solidFill>
                <a:latin typeface="Calibri"/>
                <a:ea typeface="Calibri"/>
                <a:cs typeface="Calibri"/>
                <a:sym typeface="Calibri"/>
                <a:hlinkClick r:id="rId4">
                  <a:extLst>
                    <a:ext uri="{A12FA001-AC4F-418D-AE19-62706E023703}">
                      <ahyp:hlinkClr val="tx"/>
                    </a:ext>
                  </a:extLst>
                </a:hlinkClick>
              </a:rPr>
              <a:t>ca2699@columbia.edu</a:t>
            </a:r>
            <a:r>
              <a:rPr lang="en-US" sz="1600">
                <a:solidFill>
                  <a:schemeClr val="dk1"/>
                </a:solidFill>
                <a:latin typeface="Calibri"/>
                <a:ea typeface="Calibri"/>
                <a:cs typeface="Calibri"/>
                <a:sym typeface="Calibri"/>
              </a:rPr>
              <a:t> </a:t>
            </a:r>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b="1" lang="en-US" sz="1600">
                <a:solidFill>
                  <a:srgbClr val="0070C0"/>
                </a:solidFill>
                <a:latin typeface="Calibri"/>
                <a:ea typeface="Calibri"/>
                <a:cs typeface="Calibri"/>
                <a:sym typeface="Calibri"/>
              </a:rPr>
              <a:t>Resources:</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Press Room at Columbia News: </a:t>
            </a:r>
            <a:r>
              <a:rPr lang="en-US" sz="1600" u="sng">
                <a:solidFill>
                  <a:schemeClr val="dk1"/>
                </a:solidFill>
                <a:latin typeface="Calibri"/>
                <a:ea typeface="Calibri"/>
                <a:cs typeface="Calibri"/>
                <a:sym typeface="Calibri"/>
                <a:hlinkClick r:id="rId5">
                  <a:extLst>
                    <a:ext uri="{A12FA001-AC4F-418D-AE19-62706E023703}">
                      <ahyp:hlinkClr val="tx"/>
                    </a:ext>
                  </a:extLst>
                </a:hlinkClick>
              </a:rPr>
              <a:t>https://news.columbia.edu/press-room</a:t>
            </a:r>
            <a:endParaRPr sz="1600">
              <a:solidFill>
                <a:schemeClr val="dk1"/>
              </a:solidFill>
              <a:latin typeface="Calibri"/>
              <a:ea typeface="Calibri"/>
              <a:cs typeface="Calibri"/>
              <a:sym typeface="Calibri"/>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Draft media permit (sample): </a:t>
            </a:r>
            <a:r>
              <a:rPr lang="en-US" sz="1600" u="sng">
                <a:solidFill>
                  <a:schemeClr val="dk1"/>
                </a:solidFill>
                <a:latin typeface="Calibri"/>
                <a:ea typeface="Calibri"/>
                <a:cs typeface="Calibri"/>
                <a:sym typeface="Calibri"/>
                <a:hlinkClick r:id="rId6">
                  <a:extLst>
                    <a:ext uri="{A12FA001-AC4F-418D-AE19-62706E023703}">
                      <ahyp:hlinkClr val="tx"/>
                    </a:ext>
                  </a:extLst>
                </a:hlinkClick>
              </a:rPr>
              <a:t>https://bit.ly/CU_Media_Permit</a:t>
            </a:r>
            <a:endParaRPr sz="1600">
              <a:solidFill>
                <a:schemeClr val="dk1"/>
              </a:solidFill>
              <a:latin typeface="Calibri"/>
              <a:ea typeface="Calibri"/>
              <a:cs typeface="Calibri"/>
              <a:sym typeface="Calibri"/>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COVID-19 health form: </a:t>
            </a:r>
            <a:r>
              <a:rPr lang="en-US" sz="1600" u="sng">
                <a:solidFill>
                  <a:schemeClr val="dk1"/>
                </a:solidFill>
                <a:latin typeface="Calibri"/>
                <a:ea typeface="Calibri"/>
                <a:cs typeface="Calibri"/>
                <a:sym typeface="Calibri"/>
                <a:hlinkClick r:id="rId7">
                  <a:extLst>
                    <a:ext uri="{A12FA001-AC4F-418D-AE19-62706E023703}">
                      <ahyp:hlinkClr val="tx"/>
                    </a:ext>
                  </a:extLst>
                </a:hlinkClick>
              </a:rPr>
              <a:t>https://bit.ly/COVID19_health_form</a:t>
            </a:r>
            <a:r>
              <a:rPr lang="en-US" sz="1600">
                <a:solidFill>
                  <a:schemeClr val="dk1"/>
                </a:solidFill>
                <a:latin typeface="Calibri"/>
                <a:ea typeface="Calibri"/>
                <a:cs typeface="Calibri"/>
                <a:sym typeface="Calibri"/>
              </a:rPr>
              <a:t> </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Location release form: </a:t>
            </a:r>
            <a:r>
              <a:rPr lang="en-US" sz="1600" u="sng">
                <a:solidFill>
                  <a:schemeClr val="dk1"/>
                </a:solidFill>
                <a:latin typeface="Calibri"/>
                <a:ea typeface="Calibri"/>
                <a:cs typeface="Calibri"/>
                <a:sym typeface="Calibri"/>
                <a:hlinkClick r:id="rId8">
                  <a:extLst>
                    <a:ext uri="{A12FA001-AC4F-418D-AE19-62706E023703}">
                      <ahyp:hlinkClr val="tx"/>
                    </a:ext>
                  </a:extLst>
                </a:hlinkClick>
              </a:rPr>
              <a:t>https://bit.ly/Location_release_form</a:t>
            </a:r>
            <a:endParaRPr sz="1600">
              <a:solidFill>
                <a:schemeClr val="dk1"/>
              </a:solidFill>
              <a:latin typeface="Calibri"/>
              <a:ea typeface="Calibri"/>
              <a:cs typeface="Calibri"/>
              <a:sym typeface="Calibri"/>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Release form for individuals: </a:t>
            </a:r>
            <a:r>
              <a:rPr lang="en-US" sz="1600" u="sng">
                <a:solidFill>
                  <a:schemeClr val="dk1"/>
                </a:solidFill>
                <a:latin typeface="Calibri"/>
                <a:ea typeface="Calibri"/>
                <a:cs typeface="Calibri"/>
                <a:sym typeface="Calibri"/>
                <a:hlinkClick r:id="rId9">
                  <a:extLst>
                    <a:ext uri="{A12FA001-AC4F-418D-AE19-62706E023703}">
                      <ahyp:hlinkClr val="tx"/>
                    </a:ext>
                  </a:extLst>
                </a:hlinkClick>
              </a:rPr>
              <a:t>https://bit.ly/Release_form_for_individuals</a:t>
            </a:r>
            <a:endParaRPr sz="1600">
              <a:solidFill>
                <a:schemeClr val="dk1"/>
              </a:solidFill>
              <a:latin typeface="Calibri"/>
              <a:ea typeface="Calibri"/>
              <a:cs typeface="Calibri"/>
              <a:sym typeface="Calibri"/>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For campus B-roll, email: </a:t>
            </a:r>
            <a:r>
              <a:rPr lang="en-US" sz="1600" u="sng">
                <a:solidFill>
                  <a:schemeClr val="dk1"/>
                </a:solidFill>
                <a:latin typeface="Calibri"/>
                <a:ea typeface="Calibri"/>
                <a:cs typeface="Calibri"/>
                <a:sym typeface="Calibri"/>
                <a:hlinkClick r:id="rId10">
                  <a:extLst>
                    <a:ext uri="{A12FA001-AC4F-418D-AE19-62706E023703}">
                      <ahyp:hlinkClr val="tx"/>
                    </a:ext>
                  </a:extLst>
                </a:hlinkClick>
              </a:rPr>
              <a:t>columbianews-video@columbia.edu</a:t>
            </a:r>
            <a:r>
              <a:rPr lang="en-US" sz="1600">
                <a:solidFill>
                  <a:schemeClr val="dk1"/>
                </a:solidFill>
                <a:latin typeface="Calibri"/>
                <a:ea typeface="Calibri"/>
                <a:cs typeface="Calibri"/>
                <a:sym typeface="Calibri"/>
              </a:rPr>
              <a:t> </a:t>
            </a:r>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lang="en-US" sz="1600">
                <a:solidFill>
                  <a:schemeClr val="dk1"/>
                </a:solidFill>
                <a:latin typeface="Calibri"/>
                <a:ea typeface="Calibri"/>
                <a:cs typeface="Calibri"/>
                <a:sym typeface="Calibri"/>
              </a:rPr>
              <a:t>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pic>
        <p:nvPicPr>
          <p:cNvPr id="218" name="Google Shape;218;p28"/>
          <p:cNvPicPr preferRelativeResize="0"/>
          <p:nvPr/>
        </p:nvPicPr>
        <p:blipFill rotWithShape="1">
          <a:blip r:embed="rId11">
            <a:alphaModFix/>
          </a:blip>
          <a:srcRect b="0" l="0" r="0" t="0"/>
          <a:stretch/>
        </p:blipFill>
        <p:spPr>
          <a:xfrm>
            <a:off x="1188" y="-1"/>
            <a:ext cx="9141619" cy="77524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p3"/>
          <p:cNvPicPr preferRelativeResize="0"/>
          <p:nvPr/>
        </p:nvPicPr>
        <p:blipFill rotWithShape="1">
          <a:blip r:embed="rId3">
            <a:alphaModFix/>
          </a:blip>
          <a:srcRect b="0" l="0" r="0" t="0"/>
          <a:stretch/>
        </p:blipFill>
        <p:spPr>
          <a:xfrm>
            <a:off x="1188" y="-1"/>
            <a:ext cx="9141619" cy="775240"/>
          </a:xfrm>
          <a:prstGeom prst="rect">
            <a:avLst/>
          </a:prstGeom>
          <a:noFill/>
          <a:ln>
            <a:noFill/>
          </a:ln>
        </p:spPr>
      </p:pic>
      <p:sp>
        <p:nvSpPr>
          <p:cNvPr id="67" name="Google Shape;67;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US" sz="1600">
                <a:solidFill>
                  <a:schemeClr val="dk1"/>
                </a:solidFill>
                <a:highlight>
                  <a:srgbClr val="FFFFFF"/>
                </a:highlight>
                <a:latin typeface="Calibri"/>
                <a:ea typeface="Calibri"/>
                <a:cs typeface="Calibri"/>
                <a:sym typeface="Calibri"/>
              </a:rPr>
              <a:t>The Basics -- Three pillars of Communications: </a:t>
            </a:r>
            <a:r>
              <a:rPr b="1" lang="en-US" sz="1600" u="sng">
                <a:solidFill>
                  <a:schemeClr val="dk1"/>
                </a:solidFill>
                <a:highlight>
                  <a:srgbClr val="FFFFFF"/>
                </a:highlight>
                <a:latin typeface="Calibri"/>
                <a:ea typeface="Calibri"/>
                <a:cs typeface="Calibri"/>
                <a:sym typeface="Calibri"/>
              </a:rPr>
              <a:t> </a:t>
            </a:r>
            <a:endParaRPr/>
          </a:p>
          <a:p>
            <a:pPr indent="0" lvl="0" marL="0" rtl="0" algn="l">
              <a:lnSpc>
                <a:spcPct val="100000"/>
              </a:lnSpc>
              <a:spcBef>
                <a:spcPts val="0"/>
              </a:spcBef>
              <a:spcAft>
                <a:spcPts val="0"/>
              </a:spcAft>
              <a:buSzPts val="1800"/>
              <a:buNone/>
            </a:pPr>
            <a:r>
              <a:t/>
            </a:r>
            <a:endParaRPr b="1" sz="1600" u="sng">
              <a:solidFill>
                <a:schemeClr val="dk1"/>
              </a:solidFill>
              <a:highlight>
                <a:srgbClr val="FFFFFF"/>
              </a:highlight>
              <a:latin typeface="Calibri"/>
              <a:ea typeface="Calibri"/>
              <a:cs typeface="Calibri"/>
              <a:sym typeface="Calibri"/>
            </a:endParaRPr>
          </a:p>
          <a:p>
            <a:pPr indent="-342900" lvl="0" marL="457200" rtl="0" algn="l">
              <a:lnSpc>
                <a:spcPct val="100000"/>
              </a:lnSpc>
              <a:spcBef>
                <a:spcPts val="0"/>
              </a:spcBef>
              <a:spcAft>
                <a:spcPts val="0"/>
              </a:spcAft>
              <a:buClr>
                <a:schemeClr val="dk1"/>
              </a:buClr>
              <a:buSzPts val="1800"/>
              <a:buFont typeface="Calibri"/>
              <a:buChar char="●"/>
            </a:pPr>
            <a:r>
              <a:rPr b="1" lang="en-US" sz="1600">
                <a:solidFill>
                  <a:schemeClr val="dk1"/>
                </a:solidFill>
                <a:highlight>
                  <a:srgbClr val="FFFFFF"/>
                </a:highlight>
                <a:latin typeface="Calibri"/>
                <a:ea typeface="Calibri"/>
                <a:cs typeface="Calibri"/>
                <a:sym typeface="Calibri"/>
              </a:rPr>
              <a:t>Audience </a:t>
            </a:r>
            <a:r>
              <a:rPr i="1" lang="en-US" sz="1600">
                <a:solidFill>
                  <a:schemeClr val="dk1"/>
                </a:solidFill>
                <a:highlight>
                  <a:srgbClr val="FFFFFF"/>
                </a:highlight>
                <a:latin typeface="Calibri"/>
                <a:ea typeface="Calibri"/>
                <a:cs typeface="Calibri"/>
                <a:sym typeface="Calibri"/>
              </a:rPr>
              <a:t>-- To </a:t>
            </a:r>
            <a:r>
              <a:rPr b="1" i="1" lang="en-US" sz="1600">
                <a:solidFill>
                  <a:srgbClr val="0070C0"/>
                </a:solidFill>
                <a:highlight>
                  <a:srgbClr val="FFFFFF"/>
                </a:highlight>
                <a:latin typeface="Calibri"/>
                <a:ea typeface="Calibri"/>
                <a:cs typeface="Calibri"/>
                <a:sym typeface="Calibri"/>
              </a:rPr>
              <a:t>whom</a:t>
            </a:r>
            <a:r>
              <a:rPr i="1" lang="en-US" sz="1600">
                <a:solidFill>
                  <a:schemeClr val="dk1"/>
                </a:solidFill>
                <a:highlight>
                  <a:srgbClr val="FFFFFF"/>
                </a:highlight>
                <a:latin typeface="Calibri"/>
                <a:ea typeface="Calibri"/>
                <a:cs typeface="Calibri"/>
                <a:sym typeface="Calibri"/>
              </a:rPr>
              <a:t> are you communicating? </a:t>
            </a:r>
            <a:r>
              <a:rPr b="1" i="1" lang="en-US" sz="1600">
                <a:solidFill>
                  <a:schemeClr val="dk1"/>
                </a:solidFill>
                <a:highlight>
                  <a:srgbClr val="FFFFFF"/>
                </a:highlight>
                <a:latin typeface="Calibri"/>
                <a:ea typeface="Calibri"/>
                <a:cs typeface="Calibri"/>
                <a:sym typeface="Calibri"/>
              </a:rPr>
              <a:t> </a:t>
            </a:r>
            <a:endParaRPr b="1" i="1" sz="1600">
              <a:solidFill>
                <a:schemeClr val="dk1"/>
              </a:solidFill>
              <a:highlight>
                <a:srgbClr val="FFFFFF"/>
              </a:highlight>
              <a:latin typeface="Calibri"/>
              <a:ea typeface="Calibri"/>
              <a:cs typeface="Calibri"/>
              <a:sym typeface="Calibri"/>
            </a:endParaRPr>
          </a:p>
          <a:p>
            <a:pPr indent="-342900" lvl="0" marL="457200" rtl="0" algn="l">
              <a:lnSpc>
                <a:spcPct val="100000"/>
              </a:lnSpc>
              <a:spcBef>
                <a:spcPts val="0"/>
              </a:spcBef>
              <a:spcAft>
                <a:spcPts val="0"/>
              </a:spcAft>
              <a:buClr>
                <a:schemeClr val="dk1"/>
              </a:buClr>
              <a:buSzPts val="1800"/>
              <a:buFont typeface="Calibri"/>
              <a:buChar char="●"/>
            </a:pPr>
            <a:r>
              <a:rPr b="1" lang="en-US" sz="1600">
                <a:solidFill>
                  <a:schemeClr val="dk1"/>
                </a:solidFill>
                <a:highlight>
                  <a:srgbClr val="FFFFFF"/>
                </a:highlight>
                <a:latin typeface="Calibri"/>
                <a:ea typeface="Calibri"/>
                <a:cs typeface="Calibri"/>
                <a:sym typeface="Calibri"/>
              </a:rPr>
              <a:t>Purpose </a:t>
            </a:r>
            <a:r>
              <a:rPr lang="en-US" sz="1600">
                <a:solidFill>
                  <a:schemeClr val="dk1"/>
                </a:solidFill>
                <a:highlight>
                  <a:srgbClr val="FFFFFF"/>
                </a:highlight>
                <a:latin typeface="Calibri"/>
                <a:ea typeface="Calibri"/>
                <a:cs typeface="Calibri"/>
                <a:sym typeface="Calibri"/>
              </a:rPr>
              <a:t>– </a:t>
            </a:r>
            <a:r>
              <a:rPr b="1" i="1" lang="en-US" sz="1600">
                <a:solidFill>
                  <a:srgbClr val="0070C0"/>
                </a:solidFill>
                <a:highlight>
                  <a:srgbClr val="FFFFFF"/>
                </a:highlight>
                <a:latin typeface="Calibri"/>
                <a:ea typeface="Calibri"/>
                <a:cs typeface="Calibri"/>
                <a:sym typeface="Calibri"/>
              </a:rPr>
              <a:t>Why</a:t>
            </a:r>
            <a:r>
              <a:rPr i="1" lang="en-US" sz="1600">
                <a:solidFill>
                  <a:schemeClr val="dk1"/>
                </a:solidFill>
                <a:highlight>
                  <a:srgbClr val="FFFFFF"/>
                </a:highlight>
                <a:latin typeface="Calibri"/>
                <a:ea typeface="Calibri"/>
                <a:cs typeface="Calibri"/>
                <a:sym typeface="Calibri"/>
              </a:rPr>
              <a:t> are you communicating -- serving what goal? </a:t>
            </a:r>
            <a:endParaRPr i="1" sz="1600">
              <a:solidFill>
                <a:schemeClr val="dk1"/>
              </a:solidFill>
              <a:highlight>
                <a:srgbClr val="FFFFFF"/>
              </a:highlight>
              <a:latin typeface="Calibri"/>
              <a:ea typeface="Calibri"/>
              <a:cs typeface="Calibri"/>
              <a:sym typeface="Calibri"/>
            </a:endParaRPr>
          </a:p>
          <a:p>
            <a:pPr indent="-342900" lvl="0" marL="457200" rtl="0" algn="l">
              <a:lnSpc>
                <a:spcPct val="100000"/>
              </a:lnSpc>
              <a:spcBef>
                <a:spcPts val="0"/>
              </a:spcBef>
              <a:spcAft>
                <a:spcPts val="0"/>
              </a:spcAft>
              <a:buClr>
                <a:schemeClr val="dk1"/>
              </a:buClr>
              <a:buSzPts val="1800"/>
              <a:buFont typeface="Calibri"/>
              <a:buChar char="●"/>
            </a:pPr>
            <a:r>
              <a:rPr b="1" lang="en-US" sz="1600">
                <a:solidFill>
                  <a:schemeClr val="dk1"/>
                </a:solidFill>
                <a:highlight>
                  <a:srgbClr val="FFFFFF"/>
                </a:highlight>
                <a:latin typeface="Calibri"/>
                <a:ea typeface="Calibri"/>
                <a:cs typeface="Calibri"/>
                <a:sym typeface="Calibri"/>
              </a:rPr>
              <a:t>Outcomes </a:t>
            </a:r>
            <a:r>
              <a:rPr lang="en-US" sz="1600">
                <a:solidFill>
                  <a:schemeClr val="dk1"/>
                </a:solidFill>
                <a:highlight>
                  <a:srgbClr val="FFFFFF"/>
                </a:highlight>
                <a:latin typeface="Calibri"/>
                <a:ea typeface="Calibri"/>
                <a:cs typeface="Calibri"/>
                <a:sym typeface="Calibri"/>
              </a:rPr>
              <a:t>– </a:t>
            </a:r>
            <a:r>
              <a:rPr i="1" lang="en-US" sz="1600">
                <a:solidFill>
                  <a:schemeClr val="dk1"/>
                </a:solidFill>
                <a:highlight>
                  <a:srgbClr val="FFFFFF"/>
                </a:highlight>
                <a:latin typeface="Calibri"/>
                <a:ea typeface="Calibri"/>
                <a:cs typeface="Calibri"/>
                <a:sym typeface="Calibri"/>
              </a:rPr>
              <a:t>After communicating, what </a:t>
            </a:r>
            <a:r>
              <a:rPr b="1" i="1" lang="en-US" sz="1600">
                <a:solidFill>
                  <a:srgbClr val="0070C0"/>
                </a:solidFill>
                <a:highlight>
                  <a:srgbClr val="FFFFFF"/>
                </a:highlight>
                <a:latin typeface="Calibri"/>
                <a:ea typeface="Calibri"/>
                <a:cs typeface="Calibri"/>
                <a:sym typeface="Calibri"/>
              </a:rPr>
              <a:t>impact</a:t>
            </a:r>
            <a:r>
              <a:rPr i="1" lang="en-US" sz="1600">
                <a:solidFill>
                  <a:srgbClr val="C00000"/>
                </a:solidFill>
                <a:highlight>
                  <a:srgbClr val="FFFFFF"/>
                </a:highlight>
                <a:latin typeface="Calibri"/>
                <a:ea typeface="Calibri"/>
                <a:cs typeface="Calibri"/>
                <a:sym typeface="Calibri"/>
              </a:rPr>
              <a:t> </a:t>
            </a:r>
            <a:r>
              <a:rPr i="1" lang="en-US" sz="1600">
                <a:solidFill>
                  <a:schemeClr val="dk1"/>
                </a:solidFill>
                <a:highlight>
                  <a:srgbClr val="FFFFFF"/>
                </a:highlight>
                <a:latin typeface="Calibri"/>
                <a:ea typeface="Calibri"/>
                <a:cs typeface="Calibri"/>
                <a:sym typeface="Calibri"/>
              </a:rPr>
              <a:t>do you seek? </a:t>
            </a:r>
            <a:endParaRPr sz="2100"/>
          </a:p>
        </p:txBody>
      </p:sp>
      <p:pic>
        <p:nvPicPr>
          <p:cNvPr id="68" name="Google Shape;68;p3"/>
          <p:cNvPicPr preferRelativeResize="0"/>
          <p:nvPr/>
        </p:nvPicPr>
        <p:blipFill rotWithShape="1">
          <a:blip r:embed="rId4">
            <a:alphaModFix/>
          </a:blip>
          <a:srcRect b="0" l="0" r="0" t="0"/>
          <a:stretch/>
        </p:blipFill>
        <p:spPr>
          <a:xfrm>
            <a:off x="0" y="2891411"/>
            <a:ext cx="9144000" cy="335492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120650" rtl="0" algn="l">
              <a:lnSpc>
                <a:spcPct val="100000"/>
              </a:lnSpc>
              <a:spcBef>
                <a:spcPts val="0"/>
              </a:spcBef>
              <a:spcAft>
                <a:spcPts val="0"/>
              </a:spcAft>
              <a:buClr>
                <a:schemeClr val="dk1"/>
              </a:buClr>
              <a:buSzPts val="1700"/>
              <a:buNone/>
            </a:pPr>
            <a:r>
              <a:rPr b="1" lang="en-US" sz="1600">
                <a:solidFill>
                  <a:schemeClr val="dk1"/>
                </a:solidFill>
                <a:latin typeface="Calibri"/>
                <a:ea typeface="Calibri"/>
                <a:cs typeface="Calibri"/>
                <a:sym typeface="Calibri"/>
              </a:rPr>
              <a:t>Applying the “3 Pillars” concept to media on campus:</a:t>
            </a:r>
            <a:endParaRPr/>
          </a:p>
          <a:p>
            <a:pPr indent="0" lvl="0" marL="120650" rtl="0" algn="l">
              <a:lnSpc>
                <a:spcPct val="100000"/>
              </a:lnSpc>
              <a:spcBef>
                <a:spcPts val="0"/>
              </a:spcBef>
              <a:spcAft>
                <a:spcPts val="0"/>
              </a:spcAft>
              <a:buClr>
                <a:schemeClr val="dk1"/>
              </a:buClr>
              <a:buSzPts val="1700"/>
              <a:buNone/>
            </a:pPr>
            <a:r>
              <a:t/>
            </a:r>
            <a:endParaRPr b="1"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b="1" lang="en-US" sz="1600">
                <a:solidFill>
                  <a:srgbClr val="0070C0"/>
                </a:solidFill>
                <a:latin typeface="Calibri"/>
                <a:ea typeface="Calibri"/>
                <a:cs typeface="Calibri"/>
                <a:sym typeface="Calibri"/>
              </a:rPr>
              <a:t>What’s the Columbia connection?</a:t>
            </a:r>
            <a:endParaRPr b="1" sz="1600">
              <a:solidFill>
                <a:schemeClr val="dk1"/>
              </a:solidFill>
              <a:latin typeface="Calibri"/>
              <a:ea typeface="Calibri"/>
              <a:cs typeface="Calibri"/>
              <a:sym typeface="Calibri"/>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Is the story proposed about Columbia itself -- as an institution, or one of its schools, departments, institutes or centers? </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Does the story focus on or include significant research done at Columbia?</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Does it feature or directly involve Columbia faculty or students?</a:t>
            </a:r>
            <a:endParaRPr/>
          </a:p>
          <a:p>
            <a:pPr indent="-228600" lvl="0" marL="457200" rtl="0" algn="l">
              <a:lnSpc>
                <a:spcPct val="100000"/>
              </a:lnSpc>
              <a:spcBef>
                <a:spcPts val="0"/>
              </a:spcBef>
              <a:spcAft>
                <a:spcPts val="0"/>
              </a:spcAft>
              <a:buClr>
                <a:schemeClr val="dk1"/>
              </a:buClr>
              <a:buSzPts val="1700"/>
              <a:buFont typeface="Calibri"/>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lang="en-US" sz="1600">
                <a:solidFill>
                  <a:schemeClr val="dk1"/>
                </a:solidFill>
                <a:latin typeface="Calibri"/>
                <a:ea typeface="Calibri"/>
                <a:cs typeface="Calibri"/>
                <a:sym typeface="Calibri"/>
              </a:rPr>
              <a:t>If not, you have to ask yourself, </a:t>
            </a:r>
            <a:r>
              <a:rPr b="1" lang="en-US" sz="1600">
                <a:solidFill>
                  <a:srgbClr val="0070C0"/>
                </a:solidFill>
                <a:latin typeface="Calibri"/>
                <a:ea typeface="Calibri"/>
                <a:cs typeface="Calibri"/>
                <a:sym typeface="Calibri"/>
              </a:rPr>
              <a:t>“Why we would want to participate?”</a:t>
            </a:r>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lang="en-US" sz="1600">
                <a:solidFill>
                  <a:schemeClr val="dk1"/>
                </a:solidFill>
                <a:latin typeface="Calibri"/>
                <a:ea typeface="Calibri"/>
                <a:cs typeface="Calibri"/>
                <a:sym typeface="Calibri"/>
              </a:rPr>
              <a:t>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pic>
        <p:nvPicPr>
          <p:cNvPr id="74" name="Google Shape;74;p4"/>
          <p:cNvPicPr preferRelativeResize="0"/>
          <p:nvPr/>
        </p:nvPicPr>
        <p:blipFill rotWithShape="1">
          <a:blip r:embed="rId3">
            <a:alphaModFix/>
          </a:blip>
          <a:srcRect b="0" l="0" r="0" t="0"/>
          <a:stretch/>
        </p:blipFill>
        <p:spPr>
          <a:xfrm>
            <a:off x="1188" y="-1"/>
            <a:ext cx="9141619" cy="7752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120650" rtl="0" algn="l">
              <a:lnSpc>
                <a:spcPct val="100000"/>
              </a:lnSpc>
              <a:spcBef>
                <a:spcPts val="0"/>
              </a:spcBef>
              <a:spcAft>
                <a:spcPts val="0"/>
              </a:spcAft>
              <a:buClr>
                <a:schemeClr val="dk1"/>
              </a:buClr>
              <a:buSzPts val="1700"/>
              <a:buNone/>
            </a:pPr>
            <a:r>
              <a:rPr b="1" lang="en-US" sz="1600">
                <a:solidFill>
                  <a:schemeClr val="dk1"/>
                </a:solidFill>
                <a:latin typeface="Calibri"/>
                <a:ea typeface="Calibri"/>
                <a:cs typeface="Calibri"/>
                <a:sym typeface="Calibri"/>
              </a:rPr>
              <a:t>Saying “Yes” -- Common approved requests</a:t>
            </a:r>
            <a:r>
              <a:rPr b="1" lang="en-US" sz="1600">
                <a:solidFill>
                  <a:srgbClr val="0070C0"/>
                </a:solidFill>
                <a:latin typeface="Calibri"/>
                <a:ea typeface="Calibri"/>
                <a:cs typeface="Calibri"/>
                <a:sym typeface="Calibri"/>
              </a:rPr>
              <a:t>*</a:t>
            </a:r>
            <a:r>
              <a:rPr b="1" lang="en-US" sz="1600">
                <a:solidFill>
                  <a:schemeClr val="dk1"/>
                </a:solidFill>
                <a:latin typeface="Calibri"/>
                <a:ea typeface="Calibri"/>
                <a:cs typeface="Calibri"/>
                <a:sym typeface="Calibri"/>
              </a:rPr>
              <a:t>:</a:t>
            </a:r>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Filming the campus scene on College Walk </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Filming an interview in a professor’s office</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Attending and/or photograph or film an event on campus</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Reporters conducting in-person interviews of faculty or students on campus, filmed or not</a:t>
            </a:r>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b="1" lang="en-US" sz="1600">
                <a:solidFill>
                  <a:srgbClr val="0070C0"/>
                </a:solidFill>
                <a:latin typeface="Calibri"/>
                <a:ea typeface="Calibri"/>
                <a:cs typeface="Calibri"/>
                <a:sym typeface="Calibri"/>
              </a:rPr>
              <a:t>* Exceptions to allow these are required during COVID restrictions.</a:t>
            </a:r>
            <a:endParaRPr/>
          </a:p>
          <a:p>
            <a:pPr indent="-177800" lvl="0" marL="40640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b="1" lang="en-US" sz="1600">
                <a:solidFill>
                  <a:srgbClr val="0070C0"/>
                </a:solidFill>
                <a:latin typeface="Calibri"/>
                <a:ea typeface="Calibri"/>
                <a:cs typeface="Calibri"/>
                <a:sym typeface="Calibri"/>
              </a:rPr>
              <a:t>COVID Alternatives:</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Offer broadcast roll (aka “b-roll”) instead of a campus visit</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Offer recorded Zoom interviews</a:t>
            </a:r>
            <a:endParaRPr/>
          </a:p>
          <a:p>
            <a:pPr indent="-177800" lvl="0" marL="40640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lang="en-US" sz="1600">
                <a:solidFill>
                  <a:schemeClr val="dk1"/>
                </a:solidFill>
                <a:latin typeface="Calibri"/>
                <a:ea typeface="Calibri"/>
                <a:cs typeface="Calibri"/>
                <a:sym typeface="Calibri"/>
              </a:rPr>
              <a:t>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pic>
        <p:nvPicPr>
          <p:cNvPr id="80" name="Google Shape;80;p5"/>
          <p:cNvPicPr preferRelativeResize="0"/>
          <p:nvPr/>
        </p:nvPicPr>
        <p:blipFill rotWithShape="1">
          <a:blip r:embed="rId3">
            <a:alphaModFix/>
          </a:blip>
          <a:srcRect b="0" l="0" r="0" t="0"/>
          <a:stretch/>
        </p:blipFill>
        <p:spPr>
          <a:xfrm>
            <a:off x="1188" y="-1"/>
            <a:ext cx="9141619" cy="77524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6"/>
          <p:cNvSpPr txBox="1"/>
          <p:nvPr>
            <p:ph idx="1" type="body"/>
          </p:nvPr>
        </p:nvSpPr>
        <p:spPr>
          <a:xfrm>
            <a:off x="311700" y="1152474"/>
            <a:ext cx="8520600" cy="3528013"/>
          </a:xfrm>
          <a:prstGeom prst="rect">
            <a:avLst/>
          </a:prstGeom>
          <a:noFill/>
          <a:ln>
            <a:noFill/>
          </a:ln>
        </p:spPr>
        <p:txBody>
          <a:bodyPr anchorCtr="0" anchor="t" bIns="91425" lIns="91425" spcFirstLastPara="1" rIns="91425" wrap="square" tIns="91425">
            <a:noAutofit/>
          </a:bodyPr>
          <a:lstStyle/>
          <a:p>
            <a:pPr indent="0" lvl="0" marL="120650" rtl="0" algn="l">
              <a:lnSpc>
                <a:spcPct val="100000"/>
              </a:lnSpc>
              <a:spcBef>
                <a:spcPts val="0"/>
              </a:spcBef>
              <a:spcAft>
                <a:spcPts val="0"/>
              </a:spcAft>
              <a:buClr>
                <a:schemeClr val="dk1"/>
              </a:buClr>
              <a:buSzPts val="1700"/>
              <a:buNone/>
            </a:pPr>
            <a:r>
              <a:rPr b="1" lang="en-US" sz="1600">
                <a:solidFill>
                  <a:schemeClr val="dk1"/>
                </a:solidFill>
                <a:latin typeface="Calibri"/>
                <a:ea typeface="Calibri"/>
                <a:cs typeface="Calibri"/>
                <a:sym typeface="Calibri"/>
              </a:rPr>
              <a:t>What do we need to say “Yes?”:</a:t>
            </a:r>
            <a:endParaRPr/>
          </a:p>
          <a:p>
            <a:pPr indent="0" lvl="0" marL="120650" rtl="0" algn="l">
              <a:lnSpc>
                <a:spcPct val="100000"/>
              </a:lnSpc>
              <a:spcBef>
                <a:spcPts val="0"/>
              </a:spcBef>
              <a:spcAft>
                <a:spcPts val="0"/>
              </a:spcAft>
              <a:buClr>
                <a:schemeClr val="dk1"/>
              </a:buClr>
              <a:buSzPts val="1700"/>
              <a:buNone/>
            </a:pPr>
            <a:r>
              <a:t/>
            </a:r>
            <a:endParaRPr b="1"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b="1" lang="en-US" sz="1600">
                <a:solidFill>
                  <a:schemeClr val="dk1"/>
                </a:solidFill>
                <a:latin typeface="Calibri"/>
                <a:ea typeface="Calibri"/>
                <a:cs typeface="Calibri"/>
                <a:sym typeface="Calibri"/>
              </a:rPr>
              <a:t>Articulate:</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Reaching an </a:t>
            </a:r>
            <a:r>
              <a:rPr b="1" lang="en-US" sz="1600">
                <a:solidFill>
                  <a:srgbClr val="0070C0"/>
                </a:solidFill>
                <a:latin typeface="Calibri"/>
                <a:ea typeface="Calibri"/>
                <a:cs typeface="Calibri"/>
                <a:sym typeface="Calibri"/>
              </a:rPr>
              <a:t>audience </a:t>
            </a:r>
            <a:r>
              <a:rPr lang="en-US" sz="1600">
                <a:solidFill>
                  <a:schemeClr val="dk1"/>
                </a:solidFill>
                <a:latin typeface="Calibri"/>
                <a:ea typeface="Calibri"/>
                <a:cs typeface="Calibri"/>
                <a:sym typeface="Calibri"/>
              </a:rPr>
              <a:t>we care about.</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Communicating about a subject with a Columbia </a:t>
            </a:r>
            <a:r>
              <a:rPr b="1" lang="en-US" sz="1600">
                <a:solidFill>
                  <a:srgbClr val="0070C0"/>
                </a:solidFill>
                <a:latin typeface="Calibri"/>
                <a:ea typeface="Calibri"/>
                <a:cs typeface="Calibri"/>
                <a:sym typeface="Calibri"/>
              </a:rPr>
              <a:t>purpose</a:t>
            </a:r>
            <a:r>
              <a:rPr lang="en-US" sz="1600">
                <a:solidFill>
                  <a:schemeClr val="dk1"/>
                </a:solidFill>
                <a:latin typeface="Calibri"/>
                <a:ea typeface="Calibri"/>
                <a:cs typeface="Calibri"/>
                <a:sym typeface="Calibri"/>
              </a:rPr>
              <a:t>.</a:t>
            </a:r>
            <a:endParaRPr/>
          </a:p>
          <a:p>
            <a:pPr indent="-285750" lvl="0" marL="406400" rtl="0" algn="l">
              <a:lnSpc>
                <a:spcPct val="100000"/>
              </a:lnSpc>
              <a:spcBef>
                <a:spcPts val="0"/>
              </a:spcBef>
              <a:spcAft>
                <a:spcPts val="0"/>
              </a:spcAft>
              <a:buClr>
                <a:schemeClr val="dk1"/>
              </a:buClr>
              <a:buSzPts val="1700"/>
              <a:buChar char="●"/>
            </a:pPr>
            <a:r>
              <a:rPr lang="en-US" sz="1600">
                <a:solidFill>
                  <a:schemeClr val="dk1"/>
                </a:solidFill>
                <a:latin typeface="Calibri"/>
                <a:ea typeface="Calibri"/>
                <a:cs typeface="Calibri"/>
                <a:sym typeface="Calibri"/>
              </a:rPr>
              <a:t>Contributing to a </a:t>
            </a:r>
            <a:r>
              <a:rPr b="1" lang="en-US" sz="1600">
                <a:solidFill>
                  <a:srgbClr val="0070C0"/>
                </a:solidFill>
                <a:latin typeface="Calibri"/>
                <a:ea typeface="Calibri"/>
                <a:cs typeface="Calibri"/>
                <a:sym typeface="Calibri"/>
              </a:rPr>
              <a:t>positive outcome </a:t>
            </a:r>
            <a:r>
              <a:rPr lang="en-US" sz="1600">
                <a:solidFill>
                  <a:schemeClr val="dk1"/>
                </a:solidFill>
                <a:latin typeface="Calibri"/>
                <a:ea typeface="Calibri"/>
                <a:cs typeface="Calibri"/>
                <a:sym typeface="Calibri"/>
              </a:rPr>
              <a:t>(or at least limiting a bad outcome).</a:t>
            </a:r>
            <a:endParaRPr/>
          </a:p>
          <a:p>
            <a:pPr indent="-228600" lvl="0" marL="457200" rtl="0" algn="l">
              <a:lnSpc>
                <a:spcPct val="100000"/>
              </a:lnSpc>
              <a:spcBef>
                <a:spcPts val="0"/>
              </a:spcBef>
              <a:spcAft>
                <a:spcPts val="0"/>
              </a:spcAft>
              <a:buClr>
                <a:schemeClr val="dk1"/>
              </a:buClr>
              <a:buSzPts val="1700"/>
              <a:buFont typeface="Calibri"/>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lang="en-US" sz="1600">
                <a:solidFill>
                  <a:schemeClr val="dk1"/>
                </a:solidFill>
                <a:latin typeface="Calibri"/>
                <a:ea typeface="Calibri"/>
                <a:cs typeface="Calibri"/>
                <a:sym typeface="Calibri"/>
              </a:rPr>
              <a:t>Example: Recent video interview of Kim Lew, CEO of Columbia’s Investment Management Company by David Rubenstein for </a:t>
            </a:r>
            <a:r>
              <a:rPr lang="en-US" sz="1600" u="sng">
                <a:solidFill>
                  <a:schemeClr val="dk1"/>
                </a:solidFill>
                <a:latin typeface="Calibri"/>
                <a:ea typeface="Calibri"/>
                <a:cs typeface="Calibri"/>
                <a:sym typeface="Calibri"/>
              </a:rPr>
              <a:t>Bloomberg Wealth</a:t>
            </a:r>
            <a:r>
              <a:rPr lang="en-US" sz="1600">
                <a:solidFill>
                  <a:srgbClr val="0070C0"/>
                </a:solidFill>
                <a:latin typeface="Calibri"/>
                <a:ea typeface="Calibri"/>
                <a:cs typeface="Calibri"/>
                <a:sym typeface="Calibri"/>
              </a:rPr>
              <a:t>*</a:t>
            </a:r>
            <a:endParaRPr/>
          </a:p>
          <a:p>
            <a:pPr indent="-285750" lvl="0" marL="406400" rtl="0" algn="l">
              <a:lnSpc>
                <a:spcPct val="100000"/>
              </a:lnSpc>
              <a:spcBef>
                <a:spcPts val="0"/>
              </a:spcBef>
              <a:spcAft>
                <a:spcPts val="0"/>
              </a:spcAft>
              <a:buClr>
                <a:schemeClr val="dk1"/>
              </a:buClr>
              <a:buSzPts val="1700"/>
              <a:buChar char="●"/>
            </a:pPr>
            <a:r>
              <a:rPr b="1" lang="en-US" sz="1600">
                <a:solidFill>
                  <a:srgbClr val="0070C0"/>
                </a:solidFill>
                <a:latin typeface="Calibri"/>
                <a:ea typeface="Calibri"/>
                <a:cs typeface="Calibri"/>
                <a:sym typeface="Calibri"/>
              </a:rPr>
              <a:t>Audience</a:t>
            </a:r>
            <a:r>
              <a:rPr lang="en-US" sz="1600">
                <a:solidFill>
                  <a:schemeClr val="dk1"/>
                </a:solidFill>
                <a:latin typeface="Calibri"/>
                <a:ea typeface="Calibri"/>
                <a:cs typeface="Calibri"/>
                <a:sym typeface="Calibri"/>
              </a:rPr>
              <a:t> – financiers and business professionals, Columbia alumni.</a:t>
            </a:r>
            <a:endParaRPr/>
          </a:p>
          <a:p>
            <a:pPr indent="-285750" lvl="0" marL="406400" rtl="0" algn="l">
              <a:lnSpc>
                <a:spcPct val="100000"/>
              </a:lnSpc>
              <a:spcBef>
                <a:spcPts val="0"/>
              </a:spcBef>
              <a:spcAft>
                <a:spcPts val="0"/>
              </a:spcAft>
              <a:buClr>
                <a:schemeClr val="dk1"/>
              </a:buClr>
              <a:buSzPts val="1700"/>
              <a:buChar char="●"/>
            </a:pPr>
            <a:r>
              <a:rPr b="1" lang="en-US" sz="1600">
                <a:solidFill>
                  <a:srgbClr val="0070C0"/>
                </a:solidFill>
                <a:latin typeface="Calibri"/>
                <a:ea typeface="Calibri"/>
                <a:cs typeface="Calibri"/>
                <a:sym typeface="Calibri"/>
              </a:rPr>
              <a:t>Purpose</a:t>
            </a:r>
            <a:r>
              <a:rPr lang="en-US" sz="1600">
                <a:solidFill>
                  <a:schemeClr val="dk1"/>
                </a:solidFill>
                <a:latin typeface="Calibri"/>
                <a:ea typeface="Calibri"/>
                <a:cs typeface="Calibri"/>
                <a:sym typeface="Calibri"/>
              </a:rPr>
              <a:t> – Establish Ms. Lew as a thought leader in her field, convey her ideas and approach.</a:t>
            </a:r>
            <a:endParaRPr/>
          </a:p>
          <a:p>
            <a:pPr indent="-285750" lvl="0" marL="406400" rtl="0" algn="l">
              <a:lnSpc>
                <a:spcPct val="100000"/>
              </a:lnSpc>
              <a:spcBef>
                <a:spcPts val="0"/>
              </a:spcBef>
              <a:spcAft>
                <a:spcPts val="0"/>
              </a:spcAft>
              <a:buClr>
                <a:schemeClr val="dk1"/>
              </a:buClr>
              <a:buSzPts val="1700"/>
              <a:buChar char="●"/>
            </a:pPr>
            <a:r>
              <a:rPr b="1" lang="en-US" sz="1600">
                <a:solidFill>
                  <a:srgbClr val="0070C0"/>
                </a:solidFill>
                <a:latin typeface="Calibri"/>
                <a:ea typeface="Calibri"/>
                <a:cs typeface="Calibri"/>
                <a:sym typeface="Calibri"/>
              </a:rPr>
              <a:t>Outcome</a:t>
            </a:r>
            <a:r>
              <a:rPr lang="en-US" sz="1600">
                <a:solidFill>
                  <a:schemeClr val="dk1"/>
                </a:solidFill>
                <a:latin typeface="Calibri"/>
                <a:ea typeface="Calibri"/>
                <a:cs typeface="Calibri"/>
                <a:sym typeface="Calibri"/>
              </a:rPr>
              <a:t> – Improve Columbia’s overall reputation (sentiment) as a prudent financial manager.   </a:t>
            </a:r>
            <a:endParaRPr/>
          </a:p>
          <a:p>
            <a:pPr indent="0" lvl="0" marL="120650" rtl="0" algn="l">
              <a:lnSpc>
                <a:spcPct val="100000"/>
              </a:lnSpc>
              <a:spcBef>
                <a:spcPts val="0"/>
              </a:spcBef>
              <a:spcAft>
                <a:spcPts val="0"/>
              </a:spcAft>
              <a:buClr>
                <a:schemeClr val="dk1"/>
              </a:buClr>
              <a:buSzPts val="1700"/>
              <a:buNone/>
            </a:pPr>
            <a:r>
              <a:t/>
            </a:r>
            <a:endParaRPr sz="1600">
              <a:solidFill>
                <a:srgbClr val="0070C0"/>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lang="en-US" sz="1600">
                <a:solidFill>
                  <a:srgbClr val="0070C0"/>
                </a:solidFill>
                <a:latin typeface="Calibri"/>
                <a:ea typeface="Calibri"/>
                <a:cs typeface="Calibri"/>
                <a:sym typeface="Calibri"/>
              </a:rPr>
              <a:t>* COVID exception allowed.</a:t>
            </a:r>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lang="en-US" sz="1600">
                <a:solidFill>
                  <a:schemeClr val="dk1"/>
                </a:solidFill>
                <a:latin typeface="Calibri"/>
                <a:ea typeface="Calibri"/>
                <a:cs typeface="Calibri"/>
                <a:sym typeface="Calibri"/>
              </a:rPr>
              <a:t>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pic>
        <p:nvPicPr>
          <p:cNvPr id="86" name="Google Shape;86;p6"/>
          <p:cNvPicPr preferRelativeResize="0"/>
          <p:nvPr/>
        </p:nvPicPr>
        <p:blipFill rotWithShape="1">
          <a:blip r:embed="rId3">
            <a:alphaModFix/>
          </a:blip>
          <a:srcRect b="0" l="0" r="0" t="0"/>
          <a:stretch/>
        </p:blipFill>
        <p:spPr>
          <a:xfrm>
            <a:off x="1188" y="-1"/>
            <a:ext cx="9141619" cy="77524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120650" rtl="0" algn="l">
              <a:lnSpc>
                <a:spcPct val="100000"/>
              </a:lnSpc>
              <a:spcBef>
                <a:spcPts val="0"/>
              </a:spcBef>
              <a:spcAft>
                <a:spcPts val="0"/>
              </a:spcAft>
              <a:buClr>
                <a:schemeClr val="dk1"/>
              </a:buClr>
              <a:buSzPts val="1700"/>
              <a:buNone/>
            </a:pPr>
            <a:r>
              <a:rPr b="1" lang="en-US" sz="1600">
                <a:solidFill>
                  <a:schemeClr val="dk1"/>
                </a:solidFill>
                <a:latin typeface="Calibri"/>
                <a:ea typeface="Calibri"/>
                <a:cs typeface="Calibri"/>
                <a:sym typeface="Calibri"/>
              </a:rPr>
              <a:t>The Issue: Actual request received from a filmmaker:</a:t>
            </a:r>
            <a:endParaRPr/>
          </a:p>
          <a:p>
            <a:pPr indent="0" lvl="0" marL="120650" rtl="0" algn="l">
              <a:lnSpc>
                <a:spcPct val="100000"/>
              </a:lnSpc>
              <a:spcBef>
                <a:spcPts val="0"/>
              </a:spcBef>
              <a:spcAft>
                <a:spcPts val="0"/>
              </a:spcAft>
              <a:buClr>
                <a:schemeClr val="dk1"/>
              </a:buClr>
              <a:buSzPts val="1700"/>
              <a:buNone/>
            </a:pPr>
            <a:r>
              <a:t/>
            </a:r>
            <a:endParaRPr sz="1600"/>
          </a:p>
          <a:p>
            <a:pPr indent="0" lvl="0" marL="114300" rtl="0" algn="l">
              <a:lnSpc>
                <a:spcPct val="115000"/>
              </a:lnSpc>
              <a:spcBef>
                <a:spcPts val="0"/>
              </a:spcBef>
              <a:spcAft>
                <a:spcPts val="0"/>
              </a:spcAft>
              <a:buSzPts val="1800"/>
              <a:buNone/>
            </a:pPr>
            <a:r>
              <a:rPr i="1" lang="en-US" sz="1400"/>
              <a:t>“I'm the co-founder of a boutique production company in Los Angeles that specializes in documentary films and series. We're currently producing a documentary film on a famous tennis icon.</a:t>
            </a:r>
            <a:endParaRPr sz="1400"/>
          </a:p>
          <a:p>
            <a:pPr indent="0" lvl="0" marL="114300" rtl="0" algn="l">
              <a:lnSpc>
                <a:spcPct val="115000"/>
              </a:lnSpc>
              <a:spcBef>
                <a:spcPts val="0"/>
              </a:spcBef>
              <a:spcAft>
                <a:spcPts val="0"/>
              </a:spcAft>
              <a:buSzPts val="1800"/>
              <a:buNone/>
            </a:pPr>
            <a:r>
              <a:rPr i="1" lang="en-US" sz="1400"/>
              <a:t> </a:t>
            </a:r>
            <a:endParaRPr sz="1400"/>
          </a:p>
          <a:p>
            <a:pPr indent="0" lvl="0" marL="114300" rtl="0" algn="l">
              <a:lnSpc>
                <a:spcPct val="115000"/>
              </a:lnSpc>
              <a:spcBef>
                <a:spcPts val="0"/>
              </a:spcBef>
              <a:spcAft>
                <a:spcPts val="0"/>
              </a:spcAft>
              <a:buSzPts val="1800"/>
              <a:buNone/>
            </a:pPr>
            <a:r>
              <a:rPr b="1" i="1" lang="en-US" sz="1400"/>
              <a:t>“Tomorrow we're conducting an interview with a renowned sports reporter and historian, and would love to interview her for a couple hours in one of your libraries. </a:t>
            </a:r>
            <a:endParaRPr sz="1400"/>
          </a:p>
          <a:p>
            <a:pPr indent="0" lvl="0" marL="114300" rtl="0" algn="l">
              <a:lnSpc>
                <a:spcPct val="115000"/>
              </a:lnSpc>
              <a:spcBef>
                <a:spcPts val="0"/>
              </a:spcBef>
              <a:spcAft>
                <a:spcPts val="0"/>
              </a:spcAft>
              <a:buSzPts val="1800"/>
              <a:buNone/>
            </a:pPr>
            <a:r>
              <a:rPr b="1" i="1" lang="en-US" sz="1400"/>
              <a:t> </a:t>
            </a:r>
            <a:endParaRPr sz="1400"/>
          </a:p>
          <a:p>
            <a:pPr indent="0" lvl="0" marL="114300" rtl="0" algn="l">
              <a:lnSpc>
                <a:spcPct val="115000"/>
              </a:lnSpc>
              <a:spcBef>
                <a:spcPts val="0"/>
              </a:spcBef>
              <a:spcAft>
                <a:spcPts val="0"/>
              </a:spcAft>
              <a:buSzPts val="1800"/>
              <a:buNone/>
            </a:pPr>
            <a:r>
              <a:rPr i="1" lang="en-US" sz="1400"/>
              <a:t>Please let me know if you'd be open to discussing further.”</a:t>
            </a:r>
            <a:endParaRPr sz="1400"/>
          </a:p>
          <a:p>
            <a:pPr indent="-228600" lvl="0" marL="457200" rtl="0" algn="l">
              <a:lnSpc>
                <a:spcPct val="100000"/>
              </a:lnSpc>
              <a:spcBef>
                <a:spcPts val="0"/>
              </a:spcBef>
              <a:spcAft>
                <a:spcPts val="0"/>
              </a:spcAft>
              <a:buClr>
                <a:schemeClr val="dk1"/>
              </a:buClr>
              <a:buSzPts val="1700"/>
              <a:buFont typeface="Calibri"/>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lang="en-US" sz="1600">
                <a:solidFill>
                  <a:schemeClr val="dk1"/>
                </a:solidFill>
                <a:latin typeface="Calibri"/>
                <a:ea typeface="Calibri"/>
                <a:cs typeface="Calibri"/>
                <a:sym typeface="Calibri"/>
              </a:rPr>
              <a:t>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pic>
        <p:nvPicPr>
          <p:cNvPr id="92" name="Google Shape;92;p7"/>
          <p:cNvPicPr preferRelativeResize="0"/>
          <p:nvPr/>
        </p:nvPicPr>
        <p:blipFill rotWithShape="1">
          <a:blip r:embed="rId3">
            <a:alphaModFix/>
          </a:blip>
          <a:srcRect b="0" l="0" r="0" t="0"/>
          <a:stretch/>
        </p:blipFill>
        <p:spPr>
          <a:xfrm>
            <a:off x="1188" y="-1"/>
            <a:ext cx="9141619" cy="7752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120650" rtl="0" algn="l">
              <a:lnSpc>
                <a:spcPct val="100000"/>
              </a:lnSpc>
              <a:spcBef>
                <a:spcPts val="0"/>
              </a:spcBef>
              <a:spcAft>
                <a:spcPts val="0"/>
              </a:spcAft>
              <a:buClr>
                <a:schemeClr val="dk1"/>
              </a:buClr>
              <a:buSzPts val="1700"/>
              <a:buNone/>
            </a:pPr>
            <a:r>
              <a:rPr b="1" lang="en-US" sz="1600">
                <a:solidFill>
                  <a:schemeClr val="dk1"/>
                </a:solidFill>
                <a:latin typeface="Calibri"/>
                <a:ea typeface="Calibri"/>
                <a:cs typeface="Calibri"/>
                <a:sym typeface="Calibri"/>
              </a:rPr>
              <a:t>The Issue: Actual recent request received from a filmmaker:</a:t>
            </a:r>
            <a:endParaRPr/>
          </a:p>
          <a:p>
            <a:pPr indent="0" lvl="0" marL="120650" rtl="0" algn="l">
              <a:lnSpc>
                <a:spcPct val="100000"/>
              </a:lnSpc>
              <a:spcBef>
                <a:spcPts val="0"/>
              </a:spcBef>
              <a:spcAft>
                <a:spcPts val="0"/>
              </a:spcAft>
              <a:buClr>
                <a:schemeClr val="dk1"/>
              </a:buClr>
              <a:buSzPts val="1700"/>
              <a:buNone/>
            </a:pPr>
            <a:r>
              <a:t/>
            </a:r>
            <a:endParaRPr sz="1600"/>
          </a:p>
          <a:p>
            <a:pPr indent="0" lvl="0" marL="114300" rtl="0" algn="l">
              <a:lnSpc>
                <a:spcPct val="115000"/>
              </a:lnSpc>
              <a:spcBef>
                <a:spcPts val="0"/>
              </a:spcBef>
              <a:spcAft>
                <a:spcPts val="0"/>
              </a:spcAft>
              <a:buSzPts val="1800"/>
              <a:buNone/>
            </a:pPr>
            <a:r>
              <a:rPr i="1" lang="en-US" sz="1400"/>
              <a:t>“I'm the co-founder of a boutique production company in Los Angeles that specializes in documentary films and series. We're currently producing a documentary film on a famous tennis icon.</a:t>
            </a:r>
            <a:endParaRPr sz="1400"/>
          </a:p>
          <a:p>
            <a:pPr indent="0" lvl="0" marL="114300" rtl="0" algn="l">
              <a:lnSpc>
                <a:spcPct val="115000"/>
              </a:lnSpc>
              <a:spcBef>
                <a:spcPts val="0"/>
              </a:spcBef>
              <a:spcAft>
                <a:spcPts val="0"/>
              </a:spcAft>
              <a:buSzPts val="1800"/>
              <a:buNone/>
            </a:pPr>
            <a:r>
              <a:rPr i="1" lang="en-US" sz="1400"/>
              <a:t> </a:t>
            </a:r>
            <a:endParaRPr sz="1400"/>
          </a:p>
          <a:p>
            <a:pPr indent="0" lvl="0" marL="114300" rtl="0" algn="l">
              <a:lnSpc>
                <a:spcPct val="115000"/>
              </a:lnSpc>
              <a:spcBef>
                <a:spcPts val="0"/>
              </a:spcBef>
              <a:spcAft>
                <a:spcPts val="0"/>
              </a:spcAft>
              <a:buSzPts val="1800"/>
              <a:buNone/>
            </a:pPr>
            <a:r>
              <a:rPr b="1" i="1" lang="en-US" sz="1400"/>
              <a:t>“Tomorrow we're conducting an interview with a renowned sports reporter and historian, and would love to interview her for a couple hours in one of your libraries. </a:t>
            </a:r>
            <a:endParaRPr sz="1400"/>
          </a:p>
          <a:p>
            <a:pPr indent="0" lvl="0" marL="114300" rtl="0" algn="l">
              <a:lnSpc>
                <a:spcPct val="115000"/>
              </a:lnSpc>
              <a:spcBef>
                <a:spcPts val="0"/>
              </a:spcBef>
              <a:spcAft>
                <a:spcPts val="0"/>
              </a:spcAft>
              <a:buSzPts val="1800"/>
              <a:buNone/>
            </a:pPr>
            <a:r>
              <a:rPr b="1" i="1" lang="en-US" sz="1400"/>
              <a:t> </a:t>
            </a:r>
            <a:endParaRPr sz="1400"/>
          </a:p>
          <a:p>
            <a:pPr indent="0" lvl="0" marL="114300" rtl="0" algn="l">
              <a:lnSpc>
                <a:spcPct val="115000"/>
              </a:lnSpc>
              <a:spcBef>
                <a:spcPts val="0"/>
              </a:spcBef>
              <a:spcAft>
                <a:spcPts val="0"/>
              </a:spcAft>
              <a:buSzPts val="1800"/>
              <a:buNone/>
            </a:pPr>
            <a:r>
              <a:rPr i="1" lang="en-US" sz="1400"/>
              <a:t>Please let me know if you'd be open to discussing further.”</a:t>
            </a:r>
            <a:endParaRPr/>
          </a:p>
          <a:p>
            <a:pPr indent="0" lvl="0" marL="114300" rtl="0" algn="l">
              <a:lnSpc>
                <a:spcPct val="115000"/>
              </a:lnSpc>
              <a:spcBef>
                <a:spcPts val="0"/>
              </a:spcBef>
              <a:spcAft>
                <a:spcPts val="0"/>
              </a:spcAft>
              <a:buSzPts val="1800"/>
              <a:buNone/>
            </a:pPr>
            <a:r>
              <a:t/>
            </a:r>
            <a:endParaRPr i="1" sz="1600"/>
          </a:p>
          <a:p>
            <a:pPr indent="0" lvl="0" marL="114300" rtl="0" algn="l">
              <a:lnSpc>
                <a:spcPct val="115000"/>
              </a:lnSpc>
              <a:spcBef>
                <a:spcPts val="0"/>
              </a:spcBef>
              <a:spcAft>
                <a:spcPts val="0"/>
              </a:spcAft>
              <a:buSzPts val="1800"/>
              <a:buNone/>
            </a:pPr>
            <a:r>
              <a:rPr b="1" lang="en-US" sz="1600">
                <a:solidFill>
                  <a:srgbClr val="0070C0"/>
                </a:solidFill>
                <a:latin typeface="Calibri"/>
                <a:ea typeface="Calibri"/>
                <a:cs typeface="Calibri"/>
                <a:sym typeface="Calibri"/>
              </a:rPr>
              <a:t>What do you think?</a:t>
            </a:r>
            <a:endParaRPr/>
          </a:p>
          <a:p>
            <a:pPr indent="-228600" lvl="0" marL="457200" rtl="0" algn="l">
              <a:lnSpc>
                <a:spcPct val="100000"/>
              </a:lnSpc>
              <a:spcBef>
                <a:spcPts val="0"/>
              </a:spcBef>
              <a:spcAft>
                <a:spcPts val="0"/>
              </a:spcAft>
              <a:buClr>
                <a:schemeClr val="dk1"/>
              </a:buClr>
              <a:buSzPts val="1700"/>
              <a:buFont typeface="Calibri"/>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lang="en-US" sz="1600">
                <a:solidFill>
                  <a:schemeClr val="dk1"/>
                </a:solidFill>
                <a:latin typeface="Calibri"/>
                <a:ea typeface="Calibri"/>
                <a:cs typeface="Calibri"/>
                <a:sym typeface="Calibri"/>
              </a:rPr>
              <a:t>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pic>
        <p:nvPicPr>
          <p:cNvPr id="98" name="Google Shape;98;p8"/>
          <p:cNvPicPr preferRelativeResize="0"/>
          <p:nvPr/>
        </p:nvPicPr>
        <p:blipFill rotWithShape="1">
          <a:blip r:embed="rId3">
            <a:alphaModFix/>
          </a:blip>
          <a:srcRect b="0" l="0" r="0" t="0"/>
          <a:stretch/>
        </p:blipFill>
        <p:spPr>
          <a:xfrm>
            <a:off x="1188" y="-1"/>
            <a:ext cx="9141619" cy="77524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120650" rtl="0" algn="l">
              <a:lnSpc>
                <a:spcPct val="100000"/>
              </a:lnSpc>
              <a:spcBef>
                <a:spcPts val="0"/>
              </a:spcBef>
              <a:spcAft>
                <a:spcPts val="0"/>
              </a:spcAft>
              <a:buClr>
                <a:schemeClr val="dk1"/>
              </a:buClr>
              <a:buSzPts val="1700"/>
              <a:buNone/>
            </a:pPr>
            <a:r>
              <a:rPr b="1" lang="en-US" sz="1600">
                <a:solidFill>
                  <a:schemeClr val="dk1"/>
                </a:solidFill>
                <a:latin typeface="Calibri"/>
                <a:ea typeface="Calibri"/>
                <a:cs typeface="Calibri"/>
                <a:sym typeface="Calibri"/>
              </a:rPr>
              <a:t>What’s wrong? </a:t>
            </a:r>
            <a:r>
              <a:rPr b="1" lang="en-US" sz="1600">
                <a:solidFill>
                  <a:srgbClr val="0070C0"/>
                </a:solidFill>
                <a:latin typeface="Calibri"/>
                <a:ea typeface="Calibri"/>
                <a:cs typeface="Calibri"/>
                <a:sym typeface="Calibri"/>
              </a:rPr>
              <a:t>A lot of assumptions by the producer:</a:t>
            </a:r>
            <a:endParaRPr/>
          </a:p>
          <a:p>
            <a:pPr indent="0" lvl="0" marL="120650" rtl="0" algn="l">
              <a:lnSpc>
                <a:spcPct val="100000"/>
              </a:lnSpc>
              <a:spcBef>
                <a:spcPts val="0"/>
              </a:spcBef>
              <a:spcAft>
                <a:spcPts val="0"/>
              </a:spcAft>
              <a:buClr>
                <a:schemeClr val="dk1"/>
              </a:buClr>
              <a:buSzPts val="1700"/>
              <a:buNone/>
            </a:pPr>
            <a:r>
              <a:t/>
            </a:r>
            <a:endParaRPr b="1" sz="1600">
              <a:solidFill>
                <a:schemeClr val="dk1"/>
              </a:solidFill>
              <a:latin typeface="Calibri"/>
              <a:ea typeface="Calibri"/>
              <a:cs typeface="Calibri"/>
              <a:sym typeface="Calibri"/>
            </a:endParaRPr>
          </a:p>
          <a:p>
            <a:pPr indent="-336550" lvl="0" marL="457200" rtl="0" algn="l">
              <a:lnSpc>
                <a:spcPct val="100000"/>
              </a:lnSpc>
              <a:spcBef>
                <a:spcPts val="0"/>
              </a:spcBef>
              <a:spcAft>
                <a:spcPts val="0"/>
              </a:spcAft>
              <a:buClr>
                <a:schemeClr val="dk1"/>
              </a:buClr>
              <a:buSzPts val="1700"/>
              <a:buFont typeface="Calibri"/>
              <a:buChar char="●"/>
            </a:pPr>
            <a:r>
              <a:rPr lang="en-US" sz="1600">
                <a:solidFill>
                  <a:schemeClr val="dk1"/>
                </a:solidFill>
                <a:latin typeface="Calibri"/>
                <a:ea typeface="Calibri"/>
                <a:cs typeface="Calibri"/>
                <a:sym typeface="Calibri"/>
              </a:rPr>
              <a:t>That they can have campus access on extremely short notice.</a:t>
            </a:r>
            <a:endParaRPr/>
          </a:p>
          <a:p>
            <a:pPr indent="-336550" lvl="0" marL="457200" rtl="0" algn="l">
              <a:lnSpc>
                <a:spcPct val="100000"/>
              </a:lnSpc>
              <a:spcBef>
                <a:spcPts val="0"/>
              </a:spcBef>
              <a:spcAft>
                <a:spcPts val="0"/>
              </a:spcAft>
              <a:buClr>
                <a:schemeClr val="dk1"/>
              </a:buClr>
              <a:buSzPts val="1700"/>
              <a:buFont typeface="Calibri"/>
              <a:buChar char="●"/>
            </a:pPr>
            <a:r>
              <a:rPr lang="en-US" sz="1600">
                <a:solidFill>
                  <a:schemeClr val="dk1"/>
                </a:solidFill>
                <a:latin typeface="Calibri"/>
                <a:ea typeface="Calibri"/>
                <a:cs typeface="Calibri"/>
                <a:sym typeface="Calibri"/>
              </a:rPr>
              <a:t>That they can have free, unfettered access to the library.</a:t>
            </a:r>
            <a:endParaRPr/>
          </a:p>
          <a:p>
            <a:pPr indent="-336550" lvl="0" marL="457200" rtl="0" algn="l">
              <a:lnSpc>
                <a:spcPct val="100000"/>
              </a:lnSpc>
              <a:spcBef>
                <a:spcPts val="0"/>
              </a:spcBef>
              <a:spcAft>
                <a:spcPts val="0"/>
              </a:spcAft>
              <a:buClr>
                <a:schemeClr val="dk1"/>
              </a:buClr>
              <a:buSzPts val="1700"/>
              <a:buFont typeface="Calibri"/>
              <a:buChar char="●"/>
            </a:pPr>
            <a:r>
              <a:rPr lang="en-US" sz="1600">
                <a:solidFill>
                  <a:schemeClr val="dk1"/>
                </a:solidFill>
                <a:latin typeface="Calibri"/>
                <a:ea typeface="Calibri"/>
                <a:cs typeface="Calibri"/>
                <a:sym typeface="Calibri"/>
              </a:rPr>
              <a:t>That they can occupy the campus, and your attention, all day.</a:t>
            </a:r>
            <a:endParaRPr/>
          </a:p>
          <a:p>
            <a:pPr indent="-336550" lvl="0" marL="457200" rtl="0" algn="l">
              <a:lnSpc>
                <a:spcPct val="100000"/>
              </a:lnSpc>
              <a:spcBef>
                <a:spcPts val="0"/>
              </a:spcBef>
              <a:spcAft>
                <a:spcPts val="0"/>
              </a:spcAft>
              <a:buClr>
                <a:schemeClr val="dk1"/>
              </a:buClr>
              <a:buSzPts val="1700"/>
              <a:buFont typeface="Calibri"/>
              <a:buChar char="●"/>
            </a:pPr>
            <a:r>
              <a:rPr lang="en-US" sz="1600">
                <a:solidFill>
                  <a:schemeClr val="dk1"/>
                </a:solidFill>
                <a:latin typeface="Calibri"/>
                <a:ea typeface="Calibri"/>
                <a:cs typeface="Calibri"/>
                <a:sym typeface="Calibri"/>
              </a:rPr>
              <a:t>They wrongly assume that you have no plans, a free schedule and have got nothing more important to do today.</a:t>
            </a:r>
            <a:endParaRPr/>
          </a:p>
          <a:p>
            <a:pPr indent="0" lvl="0" marL="120650" rtl="0" algn="l">
              <a:lnSpc>
                <a:spcPct val="100000"/>
              </a:lnSpc>
              <a:spcBef>
                <a:spcPts val="0"/>
              </a:spcBef>
              <a:spcAft>
                <a:spcPts val="0"/>
              </a:spcAft>
              <a:buClr>
                <a:schemeClr val="dk1"/>
              </a:buClr>
              <a:buSzPts val="1700"/>
              <a:buNone/>
            </a:pPr>
            <a:r>
              <a:t/>
            </a:r>
            <a:endParaRPr sz="1600">
              <a:solidFill>
                <a:srgbClr val="0070C0"/>
              </a:solidFill>
              <a:latin typeface="Calibri"/>
              <a:ea typeface="Calibri"/>
              <a:cs typeface="Calibri"/>
              <a:sym typeface="Calibri"/>
            </a:endParaRPr>
          </a:p>
          <a:p>
            <a:pPr indent="-177800" lvl="0" marL="406400" rtl="0" algn="l">
              <a:lnSpc>
                <a:spcPct val="100000"/>
              </a:lnSpc>
              <a:spcBef>
                <a:spcPts val="0"/>
              </a:spcBef>
              <a:spcAft>
                <a:spcPts val="0"/>
              </a:spcAft>
              <a:buClr>
                <a:schemeClr val="dk1"/>
              </a:buClr>
              <a:buSzPts val="1700"/>
              <a:buNone/>
            </a:pPr>
            <a:r>
              <a:t/>
            </a:r>
            <a:endParaRPr sz="1600">
              <a:solidFill>
                <a:srgbClr val="0070C0"/>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t/>
            </a:r>
            <a:endParaRPr sz="1600">
              <a:solidFill>
                <a:schemeClr val="dk1"/>
              </a:solidFill>
              <a:latin typeface="Calibri"/>
              <a:ea typeface="Calibri"/>
              <a:cs typeface="Calibri"/>
              <a:sym typeface="Calibri"/>
            </a:endParaRPr>
          </a:p>
          <a:p>
            <a:pPr indent="0" lvl="0" marL="120650" rtl="0" algn="l">
              <a:lnSpc>
                <a:spcPct val="100000"/>
              </a:lnSpc>
              <a:spcBef>
                <a:spcPts val="0"/>
              </a:spcBef>
              <a:spcAft>
                <a:spcPts val="0"/>
              </a:spcAft>
              <a:buClr>
                <a:schemeClr val="dk1"/>
              </a:buClr>
              <a:buSzPts val="1700"/>
              <a:buNone/>
            </a:pPr>
            <a:r>
              <a:rPr lang="en-US" sz="1600">
                <a:solidFill>
                  <a:schemeClr val="dk1"/>
                </a:solidFill>
                <a:latin typeface="Calibri"/>
                <a:ea typeface="Calibri"/>
                <a:cs typeface="Calibri"/>
                <a:sym typeface="Calibri"/>
              </a:rPr>
              <a:t>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pic>
        <p:nvPicPr>
          <p:cNvPr id="104" name="Google Shape;104;p9"/>
          <p:cNvPicPr preferRelativeResize="0"/>
          <p:nvPr/>
        </p:nvPicPr>
        <p:blipFill rotWithShape="1">
          <a:blip r:embed="rId3">
            <a:alphaModFix/>
          </a:blip>
          <a:srcRect b="0" l="0" r="0" t="0"/>
          <a:stretch/>
        </p:blipFill>
        <p:spPr>
          <a:xfrm>
            <a:off x="1188" y="-1"/>
            <a:ext cx="9141619" cy="77524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